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57" r:id="rId6"/>
    <p:sldId id="258" r:id="rId7"/>
    <p:sldId id="256" r:id="rId8"/>
    <p:sldId id="259" r:id="rId9"/>
    <p:sldId id="260" r:id="rId10"/>
    <p:sldId id="264" r:id="rId11"/>
    <p:sldId id="261" r:id="rId12"/>
    <p:sldId id="265" r:id="rId13"/>
    <p:sldId id="263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304" r:id="rId22"/>
    <p:sldId id="305" r:id="rId23"/>
    <p:sldId id="273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274" r:id="rId47"/>
    <p:sldId id="278" r:id="rId48"/>
    <p:sldId id="279" r:id="rId49"/>
    <p:sldId id="281" r:id="rId50"/>
    <p:sldId id="280" r:id="rId51"/>
    <p:sldId id="283" r:id="rId52"/>
    <p:sldId id="275" r:id="rId53"/>
    <p:sldId id="284" r:id="rId54"/>
    <p:sldId id="285" r:id="rId55"/>
    <p:sldId id="286" r:id="rId56"/>
    <p:sldId id="291" r:id="rId57"/>
    <p:sldId id="287" r:id="rId58"/>
    <p:sldId id="288" r:id="rId59"/>
    <p:sldId id="289" r:id="rId60"/>
    <p:sldId id="290" r:id="rId61"/>
    <p:sldId id="276" r:id="rId62"/>
    <p:sldId id="293" r:id="rId63"/>
    <p:sldId id="294" r:id="rId64"/>
    <p:sldId id="295" r:id="rId65"/>
    <p:sldId id="296" r:id="rId66"/>
    <p:sldId id="297" r:id="rId67"/>
    <p:sldId id="277" r:id="rId68"/>
    <p:sldId id="298" r:id="rId69"/>
    <p:sldId id="299" r:id="rId70"/>
    <p:sldId id="301" r:id="rId71"/>
    <p:sldId id="302" r:id="rId72"/>
    <p:sldId id="303" r:id="rId73"/>
    <p:sldId id="282" r:id="rId7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AE9295B-7E4B-428E-802F-62E502E22E4E}">
          <p14:sldIdLst>
            <p14:sldId id="262"/>
          </p14:sldIdLst>
        </p14:section>
        <p14:section name="tdi.fr" id="{6342DAAD-7A6F-4D00-9027-4DC444FA3258}">
          <p14:sldIdLst>
            <p14:sldId id="257"/>
            <p14:sldId id="258"/>
            <p14:sldId id="256"/>
            <p14:sldId id="259"/>
            <p14:sldId id="260"/>
          </p14:sldIdLst>
        </p14:section>
        <p14:section name="spb-france.fr" id="{A0221723-77B2-45DC-8589-909E666B6E1D}">
          <p14:sldIdLst>
            <p14:sldId id="264"/>
            <p14:sldId id="261"/>
            <p14:sldId id="265"/>
            <p14:sldId id="263"/>
            <p14:sldId id="266"/>
            <p14:sldId id="267"/>
          </p14:sldIdLst>
        </p14:section>
        <p14:section name="Cergy vis" id="{C72CA749-16F0-4FCD-99F0-3BDC5E5CB380}">
          <p14:sldIdLst>
            <p14:sldId id="268"/>
            <p14:sldId id="269"/>
            <p14:sldId id="270"/>
            <p14:sldId id="271"/>
            <p14:sldId id="272"/>
          </p14:sldIdLst>
        </p14:section>
        <p14:section name="Foubert Visserie" id="{8609BC98-8893-4E17-B541-D895C115876F}">
          <p14:sldIdLst>
            <p14:sldId id="304"/>
            <p14:sldId id="305"/>
            <p14:sldId id="273"/>
            <p14:sldId id="306"/>
            <p14:sldId id="307"/>
            <p14:sldId id="308"/>
            <p14:sldId id="309"/>
            <p14:sldId id="310"/>
          </p14:sldIdLst>
        </p14:section>
        <p14:section name="Guillemare" id="{7298AF54-109F-4329-B81C-41EAF15B8D2F}">
          <p14:sldIdLst>
            <p14:sldId id="311"/>
            <p14:sldId id="312"/>
            <p14:sldId id="313"/>
            <p14:sldId id="314"/>
            <p14:sldId id="315"/>
          </p14:sldIdLst>
        </p14:section>
        <p14:section name="Garelly" id="{ADD28D96-0C1E-4D44-8F2D-5B6F4A538948}">
          <p14:sldIdLst>
            <p14:sldId id="316"/>
            <p14:sldId id="317"/>
            <p14:sldId id="318"/>
            <p14:sldId id="319"/>
          </p14:sldIdLst>
        </p14:section>
        <p14:section name="Inter inox" id="{41F06890-B8F1-410C-9637-5037408A170A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Béné inox" id="{E1DE429F-3066-4208-9AAD-297697DC551D}">
          <p14:sldIdLst>
            <p14:sldId id="274"/>
            <p14:sldId id="278"/>
            <p14:sldId id="279"/>
            <p14:sldId id="281"/>
            <p14:sldId id="280"/>
            <p14:sldId id="283"/>
          </p14:sldIdLst>
        </p14:section>
        <p14:section name="Bafa" id="{E122D9C5-CF48-4078-BB91-8E02905F4FA0}">
          <p14:sldIdLst>
            <p14:sldId id="275"/>
            <p14:sldId id="284"/>
            <p14:sldId id="285"/>
            <p14:sldId id="286"/>
            <p14:sldId id="291"/>
            <p14:sldId id="287"/>
            <p14:sldId id="288"/>
            <p14:sldId id="289"/>
            <p14:sldId id="290"/>
          </p14:sldIdLst>
        </p14:section>
        <p14:section name="Reca" id="{F8F043BB-86C0-4C18-9127-540E7B713841}">
          <p14:sldIdLst>
            <p14:sldId id="276"/>
            <p14:sldId id="293"/>
            <p14:sldId id="294"/>
            <p14:sldId id="295"/>
            <p14:sldId id="296"/>
            <p14:sldId id="297"/>
          </p14:sldIdLst>
        </p14:section>
        <p14:section name="Fabory" id="{3504324E-F747-4768-BF95-73EF9637C933}">
          <p14:sldIdLst>
            <p14:sldId id="277"/>
            <p14:sldId id="298"/>
            <p14:sldId id="299"/>
            <p14:sldId id="301"/>
            <p14:sldId id="302"/>
            <p14:sldId id="303"/>
          </p14:sldIdLst>
        </p14:section>
        <p14:section name="Référencement par recherche" id="{618F172F-3FBB-4609-B32E-CE3D7BFB3E2B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48" d="100"/>
          <a:sy n="48" d="100"/>
        </p:scale>
        <p:origin x="48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EA65C-1921-4625-97D8-A70F9500A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1BC875-1B7C-438A-B788-95121105D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A8D085-C33E-49ED-84B7-A0050B91A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1BAEC3-9A64-4588-B18A-EBC8BA71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FBBDC5-98AC-4F92-A7D1-1341EE11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73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5EDC4-6ED9-4EB4-BF22-9A7FB401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D3CE4D-F178-4D63-B417-B16BDD5E9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243334-179B-4A0A-AE6C-57CFD5AC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6D56D5-16CD-4C49-9746-36594352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85787-6C53-4550-BE7B-FD1D472B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60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39367E9-0D01-480F-A862-4FB2139AA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FD70E7-76F5-40DE-A64D-F39B6993C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2C13C4-A54C-4B2E-8FEF-1BCC564B9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F70419-4C01-48F2-89C6-FD6303E7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01B4ED-F442-4452-A50A-774A3AE6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0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D007D4-5B40-43A0-9764-31450217C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26EB57-30C4-4A1D-89E6-6518BB05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D10D3B-41FE-408B-B529-8F4D65ED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712F64-276E-44FD-BBF1-B7A621AB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7B3D28-FFA3-492A-A331-B5C76446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70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E8CC18-9B8E-4E43-89B0-59543A7A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DE0CDC-803B-415F-8997-779CD11C7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942B68-93A4-4E5E-821A-4F831B02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F76739-8692-44BF-8299-36726BCA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A85F9-BA3E-4F09-BC11-C7429408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7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AA7D2-12F1-4F5D-9D86-06423559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AF80BE-913A-424D-BA96-ADBC477D6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0AF71D-8CE9-42DE-93C8-21C59E572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39D463-1558-469B-84F5-EE3D0588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C7DC5E-42C8-4602-A71F-F07A5CFB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C45CAD-47AA-449A-9128-B6377CD2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65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8CF4C-E1A8-49F5-B900-C7616481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3FB31E-FF11-4ACD-8247-86A7683AF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ECF23A-71D4-430D-BE69-F16CE3D5F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6819EF9-5443-4C47-A18F-D8E3AC5CA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7306A67-EF27-4745-B7DB-CCCDABF6D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E741EE9-85C2-4DB5-B8CE-41B752CD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938DE7-949C-4CF8-AD37-89179F3D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135CE1-C742-4F94-94FE-56F32A8A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26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2E374F-E7F8-46AB-9A5D-01370209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2B18FD-74A3-4714-AD3F-91E8709E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7D99FB-F9E8-4E9C-A0C1-E8A1E249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234031-653A-45EA-B665-FCE66F33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73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336EA0-2FA0-42EB-B9FA-FF9239C2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32B90B4-EBD9-4180-9C0A-0553ED23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29B596-7522-4B31-8BD9-C0404E28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49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DB1018-076D-4E31-9B7E-774886E3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60890C-5EA0-4E57-AEBB-E86A7AD38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1D48F1-3D25-4F89-87D7-505A91C26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02D719-586E-49A5-951C-E86015D5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3FDC18-BAF9-453A-BEFE-249AB06E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65E486-6263-4957-8C19-B2DF0D3B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35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AD606-9245-4CFB-879A-B6B73692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8B52B6D-458A-4ED2-BA07-8A3401542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436FA4-47F4-401D-914C-52DF0A1ED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20C544-A999-41B7-BBF6-475C35B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9B335D-48FD-4DAC-8347-4D963D0F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F21844-1919-4E49-B30A-04C41B83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48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5C1481-66E3-4313-8941-10464C8D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D42D50-4D47-40FD-ABE2-9DA26B2E6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C54BB5-498F-4C63-94E3-A9E4C56D7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EA21D-9CA2-424A-BA63-03CFF9D23FFF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963F51-F752-4593-9654-FF9F42B1C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53C249-1900-449A-B32A-4AD18DAF4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E6316-0636-435F-B90F-AEABBD99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14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3B55247-C781-43E2-8AA9-475A63F0F9DF}"/>
              </a:ext>
            </a:extLst>
          </p:cNvPr>
          <p:cNvSpPr txBox="1"/>
          <p:nvPr/>
        </p:nvSpPr>
        <p:spPr>
          <a:xfrm>
            <a:off x="609465" y="260059"/>
            <a:ext cx="10973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</a:rPr>
              <a:t>Benchmark sur site Web des concurrents</a:t>
            </a:r>
          </a:p>
          <a:p>
            <a:endParaRPr lang="fr-FR" dirty="0"/>
          </a:p>
          <a:p>
            <a:r>
              <a:rPr lang="fr-FR" u="sng" dirty="0"/>
              <a:t>Périmètre :</a:t>
            </a:r>
          </a:p>
          <a:p>
            <a:endParaRPr lang="fr-FR" dirty="0"/>
          </a:p>
          <a:p>
            <a:r>
              <a:rPr lang="fr-FR" dirty="0"/>
              <a:t>		Distributeur avec un chiffre d’affaire compris en 3 000 000 € à 20 000 000 €.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BE6D58-E348-446B-BE73-F0EF14F6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73" y="2169543"/>
            <a:ext cx="5015654" cy="42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4309DFC-7A08-4E04-AB8C-845F4C71E4BE}"/>
              </a:ext>
            </a:extLst>
          </p:cNvPr>
          <p:cNvSpPr txBox="1"/>
          <p:nvPr/>
        </p:nvSpPr>
        <p:spPr>
          <a:xfrm>
            <a:off x="9070724" y="2413336"/>
            <a:ext cx="29697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Attention, matrice différente de la nôtre.</a:t>
            </a:r>
          </a:p>
          <a:p>
            <a:endParaRPr lang="fr-FR" dirty="0"/>
          </a:p>
          <a:p>
            <a:r>
              <a:rPr lang="fr-FR" dirty="0"/>
              <a:t>Exemple : les Din 931 sont classées dans « Vis à métaux filetage métrique gros »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7AAD59-0F8C-4349-971E-978C38EC5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77628"/>
            <a:ext cx="8221211" cy="61027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013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8C74A35-5004-46B1-9CE0-77F62273385B}"/>
              </a:ext>
            </a:extLst>
          </p:cNvPr>
          <p:cNvSpPr txBox="1"/>
          <p:nvPr/>
        </p:nvSpPr>
        <p:spPr>
          <a:xfrm>
            <a:off x="8574554" y="1242387"/>
            <a:ext cx="3168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+ de 10 clics dans la recherche matricielle (une fois que l’on a compris le système de recherche)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3BCB4F-8215-4454-A947-25F37CAD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05" y="161912"/>
            <a:ext cx="7877918" cy="30478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396D5D-6876-4B11-9082-EA580EA0D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703"/>
          <a:stretch/>
        </p:blipFill>
        <p:spPr>
          <a:xfrm>
            <a:off x="448505" y="3351974"/>
            <a:ext cx="7877918" cy="707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F038CD-4434-46A0-B3DE-E88BB8A2171E}"/>
              </a:ext>
            </a:extLst>
          </p:cNvPr>
          <p:cNvSpPr/>
          <p:nvPr/>
        </p:nvSpPr>
        <p:spPr>
          <a:xfrm>
            <a:off x="6174297" y="3023276"/>
            <a:ext cx="2080470" cy="203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693E883-47F4-4D44-8910-5AE9E42F813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122253" y="3226982"/>
            <a:ext cx="92279" cy="1421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3F0F5CB-28CF-4E37-AC34-D8CBB649B706}"/>
              </a:ext>
            </a:extLst>
          </p:cNvPr>
          <p:cNvSpPr/>
          <p:nvPr/>
        </p:nvSpPr>
        <p:spPr>
          <a:xfrm>
            <a:off x="6845417" y="3530815"/>
            <a:ext cx="369115" cy="337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CD86D9F-EB5A-4F9D-A573-E13730B447B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929306" y="3867829"/>
            <a:ext cx="100669" cy="297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8F560AF8-6701-4A5B-94C2-DC04832E6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05" y="4165683"/>
            <a:ext cx="7877918" cy="264267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3B5D950-A4EC-451E-92C6-EB7E8AAC7660}"/>
              </a:ext>
            </a:extLst>
          </p:cNvPr>
          <p:cNvSpPr txBox="1"/>
          <p:nvPr/>
        </p:nvSpPr>
        <p:spPr>
          <a:xfrm>
            <a:off x="8574553" y="5163853"/>
            <a:ext cx="3168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Cliquer sur l’icône « loupe », pour afficher le plan et une aide</a:t>
            </a:r>
          </a:p>
        </p:txBody>
      </p:sp>
    </p:spTree>
    <p:extLst>
      <p:ext uri="{BB962C8B-B14F-4D97-AF65-F5344CB8AC3E}">
        <p14:creationId xmlns:p14="http://schemas.microsoft.com/office/powerpoint/2010/main" val="71828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3254B2-F090-4D7D-8F27-0A78A162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00" y="293615"/>
            <a:ext cx="8536200" cy="46443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ECF1929-71DB-4D65-8822-12DC4FDDB904}"/>
              </a:ext>
            </a:extLst>
          </p:cNvPr>
          <p:cNvSpPr txBox="1"/>
          <p:nvPr/>
        </p:nvSpPr>
        <p:spPr>
          <a:xfrm>
            <a:off x="1827900" y="5172242"/>
            <a:ext cx="6921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Lorsque l’on clique sur « présélection », une demande est ouverte.</a:t>
            </a:r>
          </a:p>
        </p:txBody>
      </p:sp>
    </p:spTree>
    <p:extLst>
      <p:ext uri="{BB962C8B-B14F-4D97-AF65-F5344CB8AC3E}">
        <p14:creationId xmlns:p14="http://schemas.microsoft.com/office/powerpoint/2010/main" val="328087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DCD3E5F-CC79-4E03-A528-40F130C72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8" y="213919"/>
            <a:ext cx="3717998" cy="64301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5E345F0-1B05-4094-BB5B-2C460752BDF2}"/>
              </a:ext>
            </a:extLst>
          </p:cNvPr>
          <p:cNvSpPr txBox="1"/>
          <p:nvPr/>
        </p:nvSpPr>
        <p:spPr>
          <a:xfrm>
            <a:off x="4708928" y="3105833"/>
            <a:ext cx="5634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sur google « </a:t>
            </a:r>
            <a:r>
              <a:rPr lang="fr-FR" dirty="0" err="1"/>
              <a:t>cergy</a:t>
            </a:r>
            <a:r>
              <a:rPr lang="fr-FR" dirty="0"/>
              <a:t> vis » nous trouvons le site web en première position.</a:t>
            </a:r>
          </a:p>
        </p:txBody>
      </p:sp>
    </p:spTree>
    <p:extLst>
      <p:ext uri="{BB962C8B-B14F-4D97-AF65-F5344CB8AC3E}">
        <p14:creationId xmlns:p14="http://schemas.microsoft.com/office/powerpoint/2010/main" val="1383958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100F401-475E-429E-A7F6-D27ECBE7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70" y="260057"/>
            <a:ext cx="10472459" cy="51508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A8D45E4-3532-4036-B475-8E87CDD54274}"/>
              </a:ext>
            </a:extLst>
          </p:cNvPr>
          <p:cNvSpPr txBox="1"/>
          <p:nvPr/>
        </p:nvSpPr>
        <p:spPr>
          <a:xfrm>
            <a:off x="859770" y="5725915"/>
            <a:ext cx="6941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Recherche produit soit par recherche matricielle ou par mot clé dans la barre de recherche. (Liste de mot restreinte).</a:t>
            </a:r>
          </a:p>
        </p:txBody>
      </p:sp>
    </p:spTree>
    <p:extLst>
      <p:ext uri="{BB962C8B-B14F-4D97-AF65-F5344CB8AC3E}">
        <p14:creationId xmlns:p14="http://schemas.microsoft.com/office/powerpoint/2010/main" val="1655787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3E5CD57-5566-48EA-BF4D-6EE9259D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6" y="323474"/>
            <a:ext cx="8340554" cy="62110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6CEA41-6B22-4E25-AA4F-CE5DBA35A6B7}"/>
              </a:ext>
            </a:extLst>
          </p:cNvPr>
          <p:cNvSpPr txBox="1"/>
          <p:nvPr/>
        </p:nvSpPr>
        <p:spPr>
          <a:xfrm>
            <a:off x="8732940" y="2136337"/>
            <a:ext cx="3322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Sélection du produit par recherche matricielle. </a:t>
            </a:r>
          </a:p>
          <a:p>
            <a:endParaRPr lang="fr-FR" dirty="0"/>
          </a:p>
          <a:p>
            <a:r>
              <a:rPr lang="fr-FR" dirty="0"/>
              <a:t>La page ci-jointe s’affiche.</a:t>
            </a:r>
          </a:p>
          <a:p>
            <a:endParaRPr lang="fr-FR" dirty="0"/>
          </a:p>
          <a:p>
            <a:r>
              <a:rPr lang="fr-FR" dirty="0"/>
              <a:t>Visibilité du stock par code couleur.</a:t>
            </a:r>
          </a:p>
          <a:p>
            <a:endParaRPr lang="fr-FR" dirty="0"/>
          </a:p>
          <a:p>
            <a:r>
              <a:rPr lang="fr-FR" dirty="0"/>
              <a:t>Sélection les dimensions.</a:t>
            </a:r>
          </a:p>
        </p:txBody>
      </p:sp>
    </p:spTree>
    <p:extLst>
      <p:ext uri="{BB962C8B-B14F-4D97-AF65-F5344CB8AC3E}">
        <p14:creationId xmlns:p14="http://schemas.microsoft.com/office/powerpoint/2010/main" val="353343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B12B3C1-803A-46CC-BCCE-8D2148905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53"/>
          <a:stretch/>
        </p:blipFill>
        <p:spPr>
          <a:xfrm>
            <a:off x="2255655" y="240528"/>
            <a:ext cx="7680689" cy="3457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71B2981-C57A-487D-B88F-DF6A92A38149}"/>
              </a:ext>
            </a:extLst>
          </p:cNvPr>
          <p:cNvSpPr txBox="1"/>
          <p:nvPr/>
        </p:nvSpPr>
        <p:spPr>
          <a:xfrm>
            <a:off x="2255655" y="3875605"/>
            <a:ext cx="7680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fois que les dimensions sont sélectionnées.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Visibilité quantité en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prix s’affiche.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Possibilité de faire un achat express (sans compte) en redirigeant sur un autre site « Visserie fixation » en créant un compte = Publicité mensongère.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Fiche technique (document source Bossard)</a:t>
            </a:r>
          </a:p>
        </p:txBody>
      </p:sp>
    </p:spTree>
    <p:extLst>
      <p:ext uri="{BB962C8B-B14F-4D97-AF65-F5344CB8AC3E}">
        <p14:creationId xmlns:p14="http://schemas.microsoft.com/office/powerpoint/2010/main" val="224473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7FF0089-686E-4824-B974-9CD3B1E4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2" y="138291"/>
            <a:ext cx="7957195" cy="65814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8E4D0BE-45D4-4658-9D00-AA5CA4EEDACE}"/>
              </a:ext>
            </a:extLst>
          </p:cNvPr>
          <p:cNvSpPr txBox="1"/>
          <p:nvPr/>
        </p:nvSpPr>
        <p:spPr>
          <a:xfrm>
            <a:off x="8572388" y="2413337"/>
            <a:ext cx="33220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Sélection du produit par recherche mot clé. </a:t>
            </a:r>
          </a:p>
          <a:p>
            <a:endParaRPr lang="fr-FR" dirty="0"/>
          </a:p>
          <a:p>
            <a:r>
              <a:rPr lang="fr-FR" dirty="0"/>
              <a:t>La page ci-jointe s’affiche.</a:t>
            </a:r>
          </a:p>
          <a:p>
            <a:endParaRPr lang="fr-FR" dirty="0"/>
          </a:p>
          <a:p>
            <a:r>
              <a:rPr lang="fr-FR" dirty="0"/>
              <a:t>Pas de tri logique, ni sur les dimensions, ni sur la matière…</a:t>
            </a:r>
          </a:p>
        </p:txBody>
      </p:sp>
    </p:spTree>
    <p:extLst>
      <p:ext uri="{BB962C8B-B14F-4D97-AF65-F5344CB8AC3E}">
        <p14:creationId xmlns:p14="http://schemas.microsoft.com/office/powerpoint/2010/main" val="107932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3DCBA349-A7A1-43B0-AB45-0FB709ED22B9}"/>
              </a:ext>
            </a:extLst>
          </p:cNvPr>
          <p:cNvSpPr txBox="1"/>
          <p:nvPr/>
        </p:nvSpPr>
        <p:spPr>
          <a:xfrm>
            <a:off x="346502" y="5489044"/>
            <a:ext cx="686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sur google « Foubert » nous trouvons le site en 1</a:t>
            </a:r>
            <a:r>
              <a:rPr lang="fr-FR" baseline="30000" dirty="0"/>
              <a:t>ère</a:t>
            </a:r>
            <a:r>
              <a:rPr lang="fr-FR" dirty="0"/>
              <a:t> position.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F7B1FD-C913-4C0E-92C2-F801F08F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2" y="168627"/>
            <a:ext cx="3435177" cy="519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C0C0ADE-073D-47FC-9D95-A9887CF7EFB8}"/>
              </a:ext>
            </a:extLst>
          </p:cNvPr>
          <p:cNvSpPr txBox="1"/>
          <p:nvPr/>
        </p:nvSpPr>
        <p:spPr>
          <a:xfrm>
            <a:off x="9118602" y="1241920"/>
            <a:ext cx="296970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Page d’accueil :</a:t>
            </a:r>
          </a:p>
          <a:p>
            <a:r>
              <a:rPr lang="fr-FR" sz="2000" dirty="0">
                <a:solidFill>
                  <a:srgbClr val="FF0000"/>
                </a:solidFill>
              </a:rPr>
              <a:t>Recherche par produits</a:t>
            </a:r>
          </a:p>
          <a:p>
            <a:r>
              <a:rPr lang="fr-FR" sz="2000" dirty="0">
                <a:solidFill>
                  <a:srgbClr val="FF0000"/>
                </a:solidFill>
              </a:rPr>
              <a:t>standard ou fixations spéciales accessible à deux endroits :</a:t>
            </a:r>
          </a:p>
          <a:p>
            <a:endParaRPr lang="fr-FR" dirty="0"/>
          </a:p>
          <a:p>
            <a:r>
              <a:rPr lang="fr-FR" dirty="0"/>
              <a:t>Critère = recherche matricielle (Idem matrice dans gestion commerciale)</a:t>
            </a:r>
          </a:p>
          <a:p>
            <a:endParaRPr lang="fr-FR" dirty="0"/>
          </a:p>
          <a:p>
            <a:r>
              <a:rPr lang="fr-FR" dirty="0"/>
              <a:t>Pas de recherche par mots clés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CB2B50-7DEC-45F1-80FD-7CC2C2FEF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9" y="223824"/>
            <a:ext cx="8662956" cy="3909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E88D0A-2F4F-4668-BF98-0CBF1EE1E409}"/>
              </a:ext>
            </a:extLst>
          </p:cNvPr>
          <p:cNvSpPr/>
          <p:nvPr/>
        </p:nvSpPr>
        <p:spPr>
          <a:xfrm>
            <a:off x="4956293" y="146936"/>
            <a:ext cx="1484851" cy="604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4D1D6F-6983-4F67-A317-31B9DAF44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2" y="3901106"/>
            <a:ext cx="7905349" cy="2809958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B1A169A-D5DF-4C46-B544-F0DC27643EE1}"/>
              </a:ext>
            </a:extLst>
          </p:cNvPr>
          <p:cNvCxnSpPr>
            <a:cxnSpLocks/>
          </p:cNvCxnSpPr>
          <p:nvPr/>
        </p:nvCxnSpPr>
        <p:spPr>
          <a:xfrm flipH="1" flipV="1">
            <a:off x="5373279" y="537329"/>
            <a:ext cx="3745323" cy="1959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9D19829-80E5-4FD5-98CF-C41E4ED34541}"/>
              </a:ext>
            </a:extLst>
          </p:cNvPr>
          <p:cNvCxnSpPr>
            <a:cxnSpLocks/>
          </p:cNvCxnSpPr>
          <p:nvPr/>
        </p:nvCxnSpPr>
        <p:spPr>
          <a:xfrm flipH="1">
            <a:off x="5844619" y="2696066"/>
            <a:ext cx="3273984" cy="1205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108EA5F-4C46-44DF-AE07-8EAE2D01FD0A}"/>
              </a:ext>
            </a:extLst>
          </p:cNvPr>
          <p:cNvSpPr/>
          <p:nvPr/>
        </p:nvSpPr>
        <p:spPr>
          <a:xfrm>
            <a:off x="555547" y="3946856"/>
            <a:ext cx="8351848" cy="1437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5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43F3F6F-007E-4746-B1FE-1AD75B12A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7" y="505434"/>
            <a:ext cx="3380881" cy="58471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4BD859-34FA-446B-B4FC-44CE6D44B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59" y="505435"/>
            <a:ext cx="3380881" cy="58471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4A8B7A-AAF0-4773-A0A6-F57EE6E19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31" y="505434"/>
            <a:ext cx="3380881" cy="5847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0B4DA82-0D53-4845-B3BB-5005AE15E8D8}"/>
              </a:ext>
            </a:extLst>
          </p:cNvPr>
          <p:cNvSpPr txBox="1"/>
          <p:nvPr/>
        </p:nvSpPr>
        <p:spPr>
          <a:xfrm>
            <a:off x="4587124" y="75501"/>
            <a:ext cx="301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sur google « TDI »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97D3AF-D8FA-4BBD-9C60-79AD9BF96369}"/>
              </a:ext>
            </a:extLst>
          </p:cNvPr>
          <p:cNvSpPr txBox="1"/>
          <p:nvPr/>
        </p:nvSpPr>
        <p:spPr>
          <a:xfrm>
            <a:off x="2080796" y="6413167"/>
            <a:ext cx="803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Après 3 liens sur le Trouble dissociatif de l’identité, notre site arrive en 4</a:t>
            </a:r>
            <a:r>
              <a:rPr lang="fr-FR" baseline="30000" dirty="0"/>
              <a:t>ème</a:t>
            </a:r>
            <a:r>
              <a:rPr lang="fr-FR" dirty="0"/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151479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C0C0ADE-073D-47FC-9D95-A9887CF7EFB8}"/>
              </a:ext>
            </a:extLst>
          </p:cNvPr>
          <p:cNvSpPr txBox="1"/>
          <p:nvPr/>
        </p:nvSpPr>
        <p:spPr>
          <a:xfrm>
            <a:off x="9222297" y="1317334"/>
            <a:ext cx="296970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Recherche produit par recherche matricielle</a:t>
            </a:r>
            <a:endParaRPr lang="fr-FR" dirty="0"/>
          </a:p>
          <a:p>
            <a:r>
              <a:rPr lang="fr-FR" dirty="0"/>
              <a:t>Critère = recherche matricielle (Idem matrice dans gestion commerciale)</a:t>
            </a:r>
          </a:p>
          <a:p>
            <a:endParaRPr lang="fr-FR" dirty="0"/>
          </a:p>
          <a:p>
            <a:r>
              <a:rPr lang="fr-FR" dirty="0"/>
              <a:t>Pas de recherche par mots clés </a:t>
            </a:r>
          </a:p>
          <a:p>
            <a:endParaRPr lang="fr-FR" dirty="0"/>
          </a:p>
          <a:p>
            <a:r>
              <a:rPr lang="fr-FR" dirty="0"/>
              <a:t>Pas de recherche par norme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FD38D6-BAA7-4BDD-AE89-543FC8257916}"/>
              </a:ext>
            </a:extLst>
          </p:cNvPr>
          <p:cNvPicPr/>
          <p:nvPr/>
        </p:nvPicPr>
        <p:blipFill rotWithShape="1">
          <a:blip r:embed="rId2"/>
          <a:srcRect t="3428" r="50300" b="5179"/>
          <a:stretch/>
        </p:blipFill>
        <p:spPr bwMode="auto">
          <a:xfrm>
            <a:off x="188536" y="628020"/>
            <a:ext cx="8875962" cy="45090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E88D0A-2F4F-4668-BF98-0CBF1EE1E409}"/>
              </a:ext>
            </a:extLst>
          </p:cNvPr>
          <p:cNvSpPr/>
          <p:nvPr/>
        </p:nvSpPr>
        <p:spPr>
          <a:xfrm>
            <a:off x="3893270" y="546755"/>
            <a:ext cx="2202730" cy="1998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97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9F5EC54-F85B-42E9-8EA9-194C4C61D7F2}"/>
              </a:ext>
            </a:extLst>
          </p:cNvPr>
          <p:cNvSpPr txBox="1"/>
          <p:nvPr/>
        </p:nvSpPr>
        <p:spPr>
          <a:xfrm>
            <a:off x="9079113" y="1920894"/>
            <a:ext cx="2969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d’un produit « DIN 931 M8 x 30 cl 8.8 » </a:t>
            </a:r>
          </a:p>
          <a:p>
            <a:endParaRPr lang="fr-FR" dirty="0"/>
          </a:p>
          <a:p>
            <a:r>
              <a:rPr lang="fr-FR" dirty="0"/>
              <a:t>Par la recherche matricielle</a:t>
            </a:r>
            <a:endParaRPr lang="fr-FR" sz="1400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ECDB33-7DD9-4920-9744-095881603E1D}"/>
              </a:ext>
            </a:extLst>
          </p:cNvPr>
          <p:cNvPicPr/>
          <p:nvPr/>
        </p:nvPicPr>
        <p:blipFill rotWithShape="1">
          <a:blip r:embed="rId2"/>
          <a:srcRect r="50407"/>
          <a:stretch/>
        </p:blipFill>
        <p:spPr bwMode="auto">
          <a:xfrm>
            <a:off x="209172" y="1026784"/>
            <a:ext cx="8470872" cy="4804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5949D2-3860-40ED-BCA9-B682D85891F3}"/>
              </a:ext>
            </a:extLst>
          </p:cNvPr>
          <p:cNvSpPr/>
          <p:nvPr/>
        </p:nvSpPr>
        <p:spPr>
          <a:xfrm>
            <a:off x="1432874" y="3821865"/>
            <a:ext cx="1187778" cy="121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63AB219-BCE8-4CFC-8C6D-F8B2C3ACC3C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026763" y="2092751"/>
            <a:ext cx="1998482" cy="172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0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4309DFC-7A08-4E04-AB8C-845F4C71E4BE}"/>
              </a:ext>
            </a:extLst>
          </p:cNvPr>
          <p:cNvSpPr txBox="1"/>
          <p:nvPr/>
        </p:nvSpPr>
        <p:spPr>
          <a:xfrm>
            <a:off x="303175" y="5684437"/>
            <a:ext cx="11783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clics pour arriver sur le page du produit, pas de photo mais un dessin 3D, plan et tableau des dimensions complet avec toutes les côtes,</a:t>
            </a:r>
          </a:p>
          <a:p>
            <a:r>
              <a:rPr lang="fr-FR" dirty="0"/>
              <a:t>Pas de commande possible en ligne. Pas de prix d’affiché </a:t>
            </a:r>
          </a:p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01A3D78-CAAA-49C7-852C-932F7BBB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9" y="184048"/>
            <a:ext cx="10539167" cy="52020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812D82-E0CF-448A-96E3-15D39B00418D}"/>
              </a:ext>
            </a:extLst>
          </p:cNvPr>
          <p:cNvSpPr/>
          <p:nvPr/>
        </p:nvSpPr>
        <p:spPr>
          <a:xfrm>
            <a:off x="6096000" y="1828801"/>
            <a:ext cx="427838" cy="1489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865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oneTexte 25">
            <a:extLst>
              <a:ext uri="{FF2B5EF4-FFF2-40B4-BE49-F238E27FC236}">
                <a16:creationId xmlns:a16="http://schemas.microsoft.com/office/drawing/2014/main" id="{B3B5D950-A4EC-451E-92C6-EB7E8AAC7660}"/>
              </a:ext>
            </a:extLst>
          </p:cNvPr>
          <p:cNvSpPr txBox="1"/>
          <p:nvPr/>
        </p:nvSpPr>
        <p:spPr>
          <a:xfrm>
            <a:off x="867685" y="4466270"/>
            <a:ext cx="112123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À la suite du tableau de dimension, tableau des autres matières où le produit est disponible</a:t>
            </a:r>
          </a:p>
          <a:p>
            <a:endParaRPr lang="fr-FR" dirty="0"/>
          </a:p>
          <a:p>
            <a:r>
              <a:rPr lang="fr-FR" dirty="0"/>
              <a:t>Possibilité de cliquer à deux endroit « demande de devis » et « nous contacter »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590D858-F67E-40FE-AB9D-2BDD8D6E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81" y="504682"/>
            <a:ext cx="11704038" cy="38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20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ECF1929-71DB-4D65-8822-12DC4FDDB904}"/>
              </a:ext>
            </a:extLst>
          </p:cNvPr>
          <p:cNvSpPr txBox="1"/>
          <p:nvPr/>
        </p:nvSpPr>
        <p:spPr>
          <a:xfrm>
            <a:off x="8955279" y="1245029"/>
            <a:ext cx="3016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Lorsque l’on clique sur «demande de devis» ou « nous contacter », la page suivante s’affiche.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Page accessible aussi en cliquant  « contact » en page d’accueil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C1CFDC0-D749-4BE2-990D-D9A7896A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6" y="694256"/>
            <a:ext cx="8032644" cy="56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8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ECF1929-71DB-4D65-8822-12DC4FDDB904}"/>
              </a:ext>
            </a:extLst>
          </p:cNvPr>
          <p:cNvSpPr txBox="1"/>
          <p:nvPr/>
        </p:nvSpPr>
        <p:spPr>
          <a:xfrm>
            <a:off x="8147716" y="1056493"/>
            <a:ext cx="34849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Onglet « marques distribuées » </a:t>
            </a:r>
          </a:p>
          <a:p>
            <a:r>
              <a:rPr lang="fr-FR" dirty="0"/>
              <a:t>Avec logo de chaque marques</a:t>
            </a:r>
          </a:p>
          <a:p>
            <a:endParaRPr lang="fr-FR" dirty="0"/>
          </a:p>
          <a:p>
            <a:r>
              <a:rPr lang="fr-FR" dirty="0"/>
              <a:t>Renvoi vers le site de la marque</a:t>
            </a:r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2AECC7-85FA-47F6-842B-8E487EC8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3"/>
          <a:stretch/>
        </p:blipFill>
        <p:spPr>
          <a:xfrm>
            <a:off x="131975" y="633983"/>
            <a:ext cx="6777872" cy="29575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87AF5A9-CBAC-4A52-BC2E-391A1CEA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5" y="164105"/>
            <a:ext cx="6777872" cy="4461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849E03-EC60-44EF-95E9-C586E8D75A57}"/>
              </a:ext>
            </a:extLst>
          </p:cNvPr>
          <p:cNvSpPr/>
          <p:nvPr/>
        </p:nvSpPr>
        <p:spPr>
          <a:xfrm>
            <a:off x="5552389" y="153326"/>
            <a:ext cx="631596" cy="408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F948344-A109-427F-B4BD-66FBB7348417}"/>
              </a:ext>
            </a:extLst>
          </p:cNvPr>
          <p:cNvGrpSpPr/>
          <p:nvPr/>
        </p:nvGrpSpPr>
        <p:grpSpPr>
          <a:xfrm>
            <a:off x="213674" y="4488693"/>
            <a:ext cx="11764652" cy="794907"/>
            <a:chOff x="131975" y="3806272"/>
            <a:chExt cx="11764652" cy="79490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3F9DC53-0674-4328-943D-461A8343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975" y="3858083"/>
              <a:ext cx="11764652" cy="74309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02CC9A-3C85-449B-AC01-6B509CFA4F5F}"/>
                </a:ext>
              </a:extLst>
            </p:cNvPr>
            <p:cNvSpPr/>
            <p:nvPr/>
          </p:nvSpPr>
          <p:spPr>
            <a:xfrm>
              <a:off x="11070210" y="3806272"/>
              <a:ext cx="826417" cy="3226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608883B1-6DBC-431D-90FA-B2BA5C702F15}"/>
              </a:ext>
            </a:extLst>
          </p:cNvPr>
          <p:cNvSpPr txBox="1"/>
          <p:nvPr/>
        </p:nvSpPr>
        <p:spPr>
          <a:xfrm>
            <a:off x="579563" y="5380672"/>
            <a:ext cx="101481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Onglet « documentation » </a:t>
            </a:r>
          </a:p>
          <a:p>
            <a:r>
              <a:rPr lang="fr-FR" dirty="0"/>
              <a:t>Renvoi vers une page contenant 6 PDF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3410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5E345F0-1B05-4094-BB5B-2C460752BDF2}"/>
              </a:ext>
            </a:extLst>
          </p:cNvPr>
          <p:cNvSpPr txBox="1"/>
          <p:nvPr/>
        </p:nvSpPr>
        <p:spPr>
          <a:xfrm>
            <a:off x="8785781" y="994229"/>
            <a:ext cx="2877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sur google « </a:t>
            </a:r>
            <a:r>
              <a:rPr lang="fr-FR" dirty="0" err="1"/>
              <a:t>guillemare</a:t>
            </a:r>
            <a:r>
              <a:rPr lang="fr-FR" dirty="0"/>
              <a:t> » nous trouvons le site web en première position.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2E91CA7-40A8-426F-BB55-F7C9F6C7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46" y="892421"/>
            <a:ext cx="7341966" cy="40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67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5A8D45E4-3532-4036-B475-8E87CDD54274}"/>
              </a:ext>
            </a:extLst>
          </p:cNvPr>
          <p:cNvSpPr txBox="1"/>
          <p:nvPr/>
        </p:nvSpPr>
        <p:spPr>
          <a:xfrm>
            <a:off x="859770" y="5725915"/>
            <a:ext cx="10631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Recherche produit soit par recherche matricielle ou par mot clé dans la barre de recherche. (Liste de mot restreinte).   En tapant « Din 931 » résultat de recherche affiche les écrous Din 985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5120AAF-8EA8-4ADC-8E7A-236AC4A7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67" y="150829"/>
            <a:ext cx="6521151" cy="53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57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0CFA6AA-D9A4-4D20-99E6-BDB933D87A7D}"/>
              </a:ext>
            </a:extLst>
          </p:cNvPr>
          <p:cNvPicPr/>
          <p:nvPr/>
        </p:nvPicPr>
        <p:blipFill rotWithShape="1">
          <a:blip r:embed="rId2"/>
          <a:srcRect l="7605" r="58762" b="4036"/>
          <a:stretch/>
        </p:blipFill>
        <p:spPr bwMode="auto">
          <a:xfrm>
            <a:off x="137020" y="988939"/>
            <a:ext cx="4992327" cy="4030558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830B85-8982-46D8-AFBE-1FA0777FE14E}"/>
              </a:ext>
            </a:extLst>
          </p:cNvPr>
          <p:cNvSpPr/>
          <p:nvPr/>
        </p:nvSpPr>
        <p:spPr>
          <a:xfrm>
            <a:off x="600174" y="2693134"/>
            <a:ext cx="1134358" cy="493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B1A8A02-C158-439D-A640-AF3AD906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87" y="857264"/>
            <a:ext cx="4602193" cy="36717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9564FD2-AE4A-431C-970D-EC6F090E0AED}"/>
              </a:ext>
            </a:extLst>
          </p:cNvPr>
          <p:cNvSpPr txBox="1"/>
          <p:nvPr/>
        </p:nvSpPr>
        <p:spPr>
          <a:xfrm>
            <a:off x="6466787" y="5018622"/>
            <a:ext cx="526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 clics pour arriver à cette page .</a:t>
            </a:r>
          </a:p>
          <a:p>
            <a:r>
              <a:rPr lang="fr-FR" dirty="0"/>
              <a:t>Affichage de tout les produits  (idem TDI)</a:t>
            </a:r>
          </a:p>
        </p:txBody>
      </p:sp>
    </p:spTree>
    <p:extLst>
      <p:ext uri="{BB962C8B-B14F-4D97-AF65-F5344CB8AC3E}">
        <p14:creationId xmlns:p14="http://schemas.microsoft.com/office/powerpoint/2010/main" val="1207283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39CF33E-1980-47D5-AC00-5C2FCEC5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33" y="0"/>
            <a:ext cx="6860799" cy="412247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830B85-8982-46D8-AFBE-1FA0777FE14E}"/>
              </a:ext>
            </a:extLst>
          </p:cNvPr>
          <p:cNvSpPr/>
          <p:nvPr/>
        </p:nvSpPr>
        <p:spPr>
          <a:xfrm>
            <a:off x="443061" y="0"/>
            <a:ext cx="6777871" cy="471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6D2672-4F18-474A-BC62-58E38DBEC85E}"/>
              </a:ext>
            </a:extLst>
          </p:cNvPr>
          <p:cNvSpPr txBox="1"/>
          <p:nvPr/>
        </p:nvSpPr>
        <p:spPr>
          <a:xfrm>
            <a:off x="360133" y="4280958"/>
            <a:ext cx="7680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Une fois sur la page produit.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Visibilité point vert si produit en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prix s’affiche : tarif à la boite ou à la pièce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Pas de Fiche technique , pas de plan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Quand on clique sur le logo GFD dirige vers une page marque  (ci-contre) ou aucun lien de fonctionne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CAB6A0-FE35-4034-9AEC-C24D5396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891" y="94267"/>
            <a:ext cx="1862057" cy="61792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7E7AAAF-2F54-408C-AD15-A09304AFC02A}"/>
              </a:ext>
            </a:extLst>
          </p:cNvPr>
          <p:cNvSpPr txBox="1"/>
          <p:nvPr/>
        </p:nvSpPr>
        <p:spPr>
          <a:xfrm>
            <a:off x="7757240" y="179108"/>
            <a:ext cx="2381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Arboresence</a:t>
            </a:r>
            <a:r>
              <a:rPr lang="fr-FR" dirty="0"/>
              <a:t> compliquée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05D6C09-7027-4D05-82BB-9AF1A8EB297D}"/>
              </a:ext>
            </a:extLst>
          </p:cNvPr>
          <p:cNvCxnSpPr>
            <a:cxnSpLocks/>
          </p:cNvCxnSpPr>
          <p:nvPr/>
        </p:nvCxnSpPr>
        <p:spPr>
          <a:xfrm flipH="1" flipV="1">
            <a:off x="7220932" y="406913"/>
            <a:ext cx="623620" cy="190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5EC68AA-0179-4BE8-95B1-A1547C4CA448}"/>
              </a:ext>
            </a:extLst>
          </p:cNvPr>
          <p:cNvCxnSpPr>
            <a:cxnSpLocks/>
          </p:cNvCxnSpPr>
          <p:nvPr/>
        </p:nvCxnSpPr>
        <p:spPr>
          <a:xfrm flipV="1">
            <a:off x="5967167" y="4666268"/>
            <a:ext cx="3450724" cy="11123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30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D85B7D-D120-4D07-BD78-324C0429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86" y="125835"/>
            <a:ext cx="3819861" cy="66063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066282-80C3-4E63-AE10-37A4A0D615B8}"/>
              </a:ext>
            </a:extLst>
          </p:cNvPr>
          <p:cNvSpPr txBox="1"/>
          <p:nvPr/>
        </p:nvSpPr>
        <p:spPr>
          <a:xfrm>
            <a:off x="694632" y="3105834"/>
            <a:ext cx="552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sur google « TDI fixations », notre site est en première position :</a:t>
            </a:r>
          </a:p>
        </p:txBody>
      </p:sp>
    </p:spTree>
    <p:extLst>
      <p:ext uri="{BB962C8B-B14F-4D97-AF65-F5344CB8AC3E}">
        <p14:creationId xmlns:p14="http://schemas.microsoft.com/office/powerpoint/2010/main" val="1761870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B71B2981-C57A-487D-B88F-DF6A92A38149}"/>
              </a:ext>
            </a:extLst>
          </p:cNvPr>
          <p:cNvSpPr txBox="1"/>
          <p:nvPr/>
        </p:nvSpPr>
        <p:spPr>
          <a:xfrm>
            <a:off x="7902311" y="1405781"/>
            <a:ext cx="41545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Pour passer commande</a:t>
            </a:r>
          </a:p>
          <a:p>
            <a:r>
              <a:rPr lang="fr-FR" dirty="0"/>
              <a:t>Connexion ou création de compte </a:t>
            </a:r>
          </a:p>
          <a:p>
            <a:endParaRPr lang="fr-FR" dirty="0"/>
          </a:p>
          <a:p>
            <a:r>
              <a:rPr lang="fr-FR" dirty="0"/>
              <a:t>Récapitulatif du panier affiché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446B262-9D48-4C87-A7C4-1907CCCB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3" y="358217"/>
            <a:ext cx="6387839" cy="49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3DCBA349-A7A1-43B0-AB45-0FB709ED22B9}"/>
              </a:ext>
            </a:extLst>
          </p:cNvPr>
          <p:cNvSpPr txBox="1"/>
          <p:nvPr/>
        </p:nvSpPr>
        <p:spPr>
          <a:xfrm>
            <a:off x="2241205" y="6016265"/>
            <a:ext cx="678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sur google «</a:t>
            </a:r>
            <a:r>
              <a:rPr lang="fr-FR" dirty="0" err="1"/>
              <a:t>Garelly</a:t>
            </a:r>
            <a:r>
              <a:rPr lang="fr-FR" dirty="0"/>
              <a:t>» nous trouvons le site en 1</a:t>
            </a:r>
            <a:r>
              <a:rPr lang="fr-FR" baseline="30000" dirty="0"/>
              <a:t>ère</a:t>
            </a:r>
            <a:r>
              <a:rPr lang="fr-FR" dirty="0"/>
              <a:t> position.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3BB0E3-F954-4933-AF26-2219081C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1" y="407680"/>
            <a:ext cx="7116370" cy="49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34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C0C0ADE-073D-47FC-9D95-A9887CF7EFB8}"/>
              </a:ext>
            </a:extLst>
          </p:cNvPr>
          <p:cNvSpPr txBox="1"/>
          <p:nvPr/>
        </p:nvSpPr>
        <p:spPr>
          <a:xfrm>
            <a:off x="9118602" y="1241920"/>
            <a:ext cx="296970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Page d’accueil :</a:t>
            </a:r>
          </a:p>
          <a:p>
            <a:r>
              <a:rPr lang="fr-FR" sz="2000" dirty="0">
                <a:solidFill>
                  <a:srgbClr val="FF0000"/>
                </a:solidFill>
              </a:rPr>
              <a:t>Recherche par produits</a:t>
            </a:r>
          </a:p>
          <a:p>
            <a:r>
              <a:rPr lang="fr-FR" sz="2000" dirty="0">
                <a:solidFill>
                  <a:srgbClr val="FF0000"/>
                </a:solidFill>
              </a:rPr>
              <a:t>accessible à deux endroits:</a:t>
            </a:r>
          </a:p>
          <a:p>
            <a:endParaRPr lang="fr-FR" dirty="0"/>
          </a:p>
          <a:p>
            <a:r>
              <a:rPr lang="fr-FR" dirty="0"/>
              <a:t>Critère = recherche matricielle (Idem matrice dans gestion commerciale)</a:t>
            </a:r>
          </a:p>
          <a:p>
            <a:endParaRPr lang="fr-FR" dirty="0"/>
          </a:p>
          <a:p>
            <a:r>
              <a:rPr lang="fr-FR" dirty="0"/>
              <a:t>Pas de recherche par mots clés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CB3285-04A3-418B-B623-F268B096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86" y="110747"/>
            <a:ext cx="5818595" cy="4224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E88D0A-2F4F-4668-BF98-0CBF1EE1E409}"/>
              </a:ext>
            </a:extLst>
          </p:cNvPr>
          <p:cNvSpPr/>
          <p:nvPr/>
        </p:nvSpPr>
        <p:spPr>
          <a:xfrm>
            <a:off x="4091321" y="323715"/>
            <a:ext cx="736053" cy="213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16C78E-7AB2-4231-B2FB-E6809DDA7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41" y="4373438"/>
            <a:ext cx="5166683" cy="25426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08EA5F-4C46-44DF-AE07-8EAE2D01FD0A}"/>
              </a:ext>
            </a:extLst>
          </p:cNvPr>
          <p:cNvSpPr/>
          <p:nvPr/>
        </p:nvSpPr>
        <p:spPr>
          <a:xfrm>
            <a:off x="1056440" y="4548173"/>
            <a:ext cx="5039560" cy="2199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9D19829-80E5-4FD5-98CF-C41E4ED34541}"/>
              </a:ext>
            </a:extLst>
          </p:cNvPr>
          <p:cNvCxnSpPr>
            <a:cxnSpLocks/>
          </p:cNvCxnSpPr>
          <p:nvPr/>
        </p:nvCxnSpPr>
        <p:spPr>
          <a:xfrm flipH="1">
            <a:off x="6196850" y="2323070"/>
            <a:ext cx="2732966" cy="2827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B1A169A-D5DF-4C46-B544-F0DC27643EE1}"/>
              </a:ext>
            </a:extLst>
          </p:cNvPr>
          <p:cNvCxnSpPr>
            <a:cxnSpLocks/>
          </p:cNvCxnSpPr>
          <p:nvPr/>
        </p:nvCxnSpPr>
        <p:spPr>
          <a:xfrm flipH="1" flipV="1">
            <a:off x="4994339" y="560050"/>
            <a:ext cx="3935477" cy="15653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877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C0C0ADE-073D-47FC-9D95-A9887CF7EFB8}"/>
              </a:ext>
            </a:extLst>
          </p:cNvPr>
          <p:cNvSpPr txBox="1"/>
          <p:nvPr/>
        </p:nvSpPr>
        <p:spPr>
          <a:xfrm>
            <a:off x="9222297" y="1317334"/>
            <a:ext cx="296970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Recherche produit par recherche matricielle</a:t>
            </a:r>
            <a:endParaRPr lang="fr-FR" dirty="0"/>
          </a:p>
          <a:p>
            <a:r>
              <a:rPr lang="fr-FR" dirty="0"/>
              <a:t>Critère = recherche matricielle (Idem matrice dans gestion commerciale)</a:t>
            </a:r>
          </a:p>
          <a:p>
            <a:endParaRPr lang="fr-FR" dirty="0"/>
          </a:p>
          <a:p>
            <a:r>
              <a:rPr lang="fr-FR" dirty="0"/>
              <a:t>Pas de recherche par mots clés </a:t>
            </a:r>
          </a:p>
          <a:p>
            <a:endParaRPr lang="fr-FR" dirty="0"/>
          </a:p>
          <a:p>
            <a:r>
              <a:rPr lang="fr-FR" dirty="0"/>
              <a:t>Pas de recherche par norme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1F346CE-4B52-4075-A168-F3CB344C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51" y="605481"/>
            <a:ext cx="5449455" cy="5647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E88D0A-2F4F-4668-BF98-0CBF1EE1E409}"/>
              </a:ext>
            </a:extLst>
          </p:cNvPr>
          <p:cNvSpPr/>
          <p:nvPr/>
        </p:nvSpPr>
        <p:spPr>
          <a:xfrm>
            <a:off x="1199497" y="942172"/>
            <a:ext cx="1972071" cy="5557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457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9C5C9ED-E368-42CF-80BB-DE3D291D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438" y="148280"/>
            <a:ext cx="5335000" cy="56799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9DE8A3-BCD1-468D-9F87-D03336CED2BF}"/>
              </a:ext>
            </a:extLst>
          </p:cNvPr>
          <p:cNvSpPr txBox="1"/>
          <p:nvPr/>
        </p:nvSpPr>
        <p:spPr>
          <a:xfrm>
            <a:off x="5846622" y="6448855"/>
            <a:ext cx="52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possibilité de commander en ligne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D0C9A3-748C-4520-9254-C27C22CD6973}"/>
              </a:ext>
            </a:extLst>
          </p:cNvPr>
          <p:cNvSpPr txBox="1"/>
          <p:nvPr/>
        </p:nvSpPr>
        <p:spPr>
          <a:xfrm>
            <a:off x="5846622" y="5828269"/>
            <a:ext cx="61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d’un produit « DIN 931 M8 x 30 cl 8.8 » </a:t>
            </a:r>
          </a:p>
          <a:p>
            <a:r>
              <a:rPr lang="fr-FR" dirty="0"/>
              <a:t>Par la recherche matricielle, 3 clics pour arriver à cette page .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93E330-AFF8-4BD2-92B0-619BF3EE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2" y="224479"/>
            <a:ext cx="5593160" cy="5527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BF449D-DFA5-4F79-8D08-84AEF4522A3A}"/>
              </a:ext>
            </a:extLst>
          </p:cNvPr>
          <p:cNvSpPr/>
          <p:nvPr/>
        </p:nvSpPr>
        <p:spPr>
          <a:xfrm>
            <a:off x="253462" y="1169773"/>
            <a:ext cx="1402343" cy="249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608407-A4EA-41B0-9676-A5F0BCF27C6C}"/>
              </a:ext>
            </a:extLst>
          </p:cNvPr>
          <p:cNvCxnSpPr>
            <a:cxnSpLocks/>
          </p:cNvCxnSpPr>
          <p:nvPr/>
        </p:nvCxnSpPr>
        <p:spPr>
          <a:xfrm>
            <a:off x="1729946" y="1418778"/>
            <a:ext cx="48108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095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5E345F0-1B05-4094-BB5B-2C460752BDF2}"/>
              </a:ext>
            </a:extLst>
          </p:cNvPr>
          <p:cNvSpPr txBox="1"/>
          <p:nvPr/>
        </p:nvSpPr>
        <p:spPr>
          <a:xfrm>
            <a:off x="8785781" y="994229"/>
            <a:ext cx="2877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sur google « inter inox » nous trouvons le site web en première position.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63C532-BE7E-4EA4-8A49-ACC2593E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9" y="271849"/>
            <a:ext cx="7928941" cy="60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25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BF518688-95B2-4990-B38F-D7E4B400D037}"/>
              </a:ext>
            </a:extLst>
          </p:cNvPr>
          <p:cNvGrpSpPr/>
          <p:nvPr/>
        </p:nvGrpSpPr>
        <p:grpSpPr>
          <a:xfrm>
            <a:off x="129698" y="873212"/>
            <a:ext cx="11932604" cy="4988223"/>
            <a:chOff x="160542" y="41190"/>
            <a:chExt cx="11932604" cy="4988223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C750CBAA-C1DA-47DC-97E1-0262B9FE8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14" r="50541" b="3934"/>
            <a:stretch/>
          </p:blipFill>
          <p:spPr>
            <a:xfrm>
              <a:off x="160542" y="41190"/>
              <a:ext cx="9634247" cy="498822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A0E1D7-1C83-41F2-9A18-5F9B6C3F52EC}"/>
                </a:ext>
              </a:extLst>
            </p:cNvPr>
            <p:cNvSpPr/>
            <p:nvPr/>
          </p:nvSpPr>
          <p:spPr>
            <a:xfrm>
              <a:off x="4693657" y="724930"/>
              <a:ext cx="1402343" cy="36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DC962-CBDE-4FD0-8674-BED56DB8F4E2}"/>
                </a:ext>
              </a:extLst>
            </p:cNvPr>
            <p:cNvSpPr/>
            <p:nvPr/>
          </p:nvSpPr>
          <p:spPr>
            <a:xfrm>
              <a:off x="3344562" y="2615514"/>
              <a:ext cx="3452609" cy="36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95908F-8C1D-4C14-AFD9-83B9752B8436}"/>
                </a:ext>
              </a:extLst>
            </p:cNvPr>
            <p:cNvSpPr/>
            <p:nvPr/>
          </p:nvSpPr>
          <p:spPr>
            <a:xfrm>
              <a:off x="2092411" y="3443523"/>
              <a:ext cx="5717059" cy="8813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CC3ACFF-1146-4481-B442-FE8A60555BB4}"/>
                </a:ext>
              </a:extLst>
            </p:cNvPr>
            <p:cNvSpPr txBox="1"/>
            <p:nvPr/>
          </p:nvSpPr>
          <p:spPr>
            <a:xfrm>
              <a:off x="9992497" y="1276865"/>
              <a:ext cx="21006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Page d’accueil : </a:t>
              </a:r>
              <a:r>
                <a:rPr lang="fr-FR" sz="1400" dirty="0">
                  <a:solidFill>
                    <a:srgbClr val="FF0000"/>
                  </a:solidFill>
                </a:rPr>
                <a:t>Accès « boutique pro» ou «boutique particulier » </a:t>
              </a:r>
            </a:p>
            <a:p>
              <a:endParaRPr lang="fr-FR" dirty="0"/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29204810-A7B8-437C-9E54-B38227DA56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3092" y="1087395"/>
              <a:ext cx="3715265" cy="5354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74B4428B-2447-4956-BB2F-DAB44590B466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886833" y="1815474"/>
              <a:ext cx="3105664" cy="100415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2DD1CEA4-06B2-4A68-AF18-C775BA3EA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3039" y="1977081"/>
              <a:ext cx="2059458" cy="17711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9695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6B751D1-1F58-437F-9CE8-40168958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7" y="362465"/>
            <a:ext cx="7375110" cy="582827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B82756D-C65E-4B55-BF75-F296649D8DFD}"/>
              </a:ext>
            </a:extLst>
          </p:cNvPr>
          <p:cNvSpPr txBox="1"/>
          <p:nvPr/>
        </p:nvSpPr>
        <p:spPr>
          <a:xfrm>
            <a:off x="8577697" y="2103906"/>
            <a:ext cx="37625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Page d’accueil boutique pro:</a:t>
            </a:r>
          </a:p>
          <a:p>
            <a:r>
              <a:rPr lang="fr-FR" dirty="0"/>
              <a:t>Recherche par mots clés</a:t>
            </a:r>
          </a:p>
          <a:p>
            <a:endParaRPr lang="fr-FR" dirty="0">
              <a:solidFill>
                <a:srgbClr val="FF0000"/>
              </a:solidFill>
            </a:endParaRPr>
          </a:p>
          <a:p>
            <a:r>
              <a:rPr lang="fr-FR" dirty="0"/>
              <a:t>Accès famille de produit :</a:t>
            </a:r>
          </a:p>
          <a:p>
            <a:endParaRPr lang="fr-FR" dirty="0"/>
          </a:p>
          <a:p>
            <a:r>
              <a:rPr lang="fr-FR" dirty="0"/>
              <a:t>haut de page </a:t>
            </a:r>
          </a:p>
          <a:p>
            <a:endParaRPr lang="fr-FR" dirty="0"/>
          </a:p>
          <a:p>
            <a:r>
              <a:rPr lang="fr-FR" dirty="0"/>
              <a:t>+ Carrousel déroulant des 5 familles</a:t>
            </a:r>
          </a:p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005C6-BBFE-4965-BF5E-9DD0AAF74E47}"/>
              </a:ext>
            </a:extLst>
          </p:cNvPr>
          <p:cNvSpPr/>
          <p:nvPr/>
        </p:nvSpPr>
        <p:spPr>
          <a:xfrm>
            <a:off x="879537" y="1598140"/>
            <a:ext cx="4170258" cy="249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3DE59E-F273-4F8E-A2A2-742C3B087372}"/>
              </a:ext>
            </a:extLst>
          </p:cNvPr>
          <p:cNvSpPr/>
          <p:nvPr/>
        </p:nvSpPr>
        <p:spPr>
          <a:xfrm>
            <a:off x="6192943" y="1606378"/>
            <a:ext cx="1245825" cy="249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0FF8A-815C-42F2-B6B5-A685F805D8FA}"/>
              </a:ext>
            </a:extLst>
          </p:cNvPr>
          <p:cNvSpPr/>
          <p:nvPr/>
        </p:nvSpPr>
        <p:spPr>
          <a:xfrm>
            <a:off x="2964666" y="1140941"/>
            <a:ext cx="2291075" cy="249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8CAE5-6A2C-4656-91EF-F000853E0693}"/>
              </a:ext>
            </a:extLst>
          </p:cNvPr>
          <p:cNvSpPr/>
          <p:nvPr/>
        </p:nvSpPr>
        <p:spPr>
          <a:xfrm>
            <a:off x="879539" y="2103906"/>
            <a:ext cx="4524484" cy="1240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869C9D9-5505-4F79-B901-11E748826A61}"/>
              </a:ext>
            </a:extLst>
          </p:cNvPr>
          <p:cNvCxnSpPr>
            <a:endCxn id="5" idx="1"/>
          </p:cNvCxnSpPr>
          <p:nvPr/>
        </p:nvCxnSpPr>
        <p:spPr>
          <a:xfrm>
            <a:off x="5255741" y="1389946"/>
            <a:ext cx="937202" cy="3409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E52918D-C502-46B4-982D-EE3E123B630D}"/>
              </a:ext>
            </a:extLst>
          </p:cNvPr>
          <p:cNvCxnSpPr>
            <a:cxnSpLocks/>
          </p:cNvCxnSpPr>
          <p:nvPr/>
        </p:nvCxnSpPr>
        <p:spPr>
          <a:xfrm flipH="1" flipV="1">
            <a:off x="5132173" y="1895433"/>
            <a:ext cx="3445524" cy="1622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790E0C1-12DC-4715-AE02-1AE45E43AB57}"/>
              </a:ext>
            </a:extLst>
          </p:cNvPr>
          <p:cNvCxnSpPr>
            <a:cxnSpLocks/>
          </p:cNvCxnSpPr>
          <p:nvPr/>
        </p:nvCxnSpPr>
        <p:spPr>
          <a:xfrm flipH="1" flipV="1">
            <a:off x="5502876" y="3344183"/>
            <a:ext cx="3074822" cy="8735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017370A-4712-4082-8A83-2814EA0D655D}"/>
              </a:ext>
            </a:extLst>
          </p:cNvPr>
          <p:cNvCxnSpPr>
            <a:cxnSpLocks/>
          </p:cNvCxnSpPr>
          <p:nvPr/>
        </p:nvCxnSpPr>
        <p:spPr>
          <a:xfrm flipH="1" flipV="1">
            <a:off x="7454438" y="1895433"/>
            <a:ext cx="1123259" cy="735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85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B3F470-8300-42E7-B720-A23B3940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6" t="17988" r="62230" b="3213"/>
          <a:stretch/>
        </p:blipFill>
        <p:spPr>
          <a:xfrm>
            <a:off x="156518" y="729693"/>
            <a:ext cx="5827662" cy="4863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C727450-B2C2-41C1-A1EB-4176F976B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409" y="729693"/>
            <a:ext cx="5485530" cy="48638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06DD2F-5F48-4392-AF0E-54258A99BFE7}"/>
              </a:ext>
            </a:extLst>
          </p:cNvPr>
          <p:cNvSpPr txBox="1"/>
          <p:nvPr/>
        </p:nvSpPr>
        <p:spPr>
          <a:xfrm>
            <a:off x="370701" y="6128307"/>
            <a:ext cx="1094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d’un produit « DIN 931 M8 x 30 cl 8.8 » </a:t>
            </a:r>
          </a:p>
          <a:p>
            <a:r>
              <a:rPr lang="fr-FR" dirty="0"/>
              <a:t>Par la recherche matricielle </a:t>
            </a:r>
            <a:endParaRPr lang="fr-FR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C56E21-C634-420E-BE0C-5D53A36F40EB}"/>
              </a:ext>
            </a:extLst>
          </p:cNvPr>
          <p:cNvSpPr txBox="1"/>
          <p:nvPr/>
        </p:nvSpPr>
        <p:spPr>
          <a:xfrm>
            <a:off x="370702" y="5676234"/>
            <a:ext cx="778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Partie « visserie » on retrouve 6 sous familles « vis » « </a:t>
            </a:r>
            <a:r>
              <a:rPr lang="fr-FR" dirty="0" err="1"/>
              <a:t>ecrous</a:t>
            </a:r>
            <a:r>
              <a:rPr lang="fr-FR" dirty="0"/>
              <a:t> » « rondelles »etc….</a:t>
            </a:r>
          </a:p>
        </p:txBody>
      </p:sp>
    </p:spTree>
    <p:extLst>
      <p:ext uri="{BB962C8B-B14F-4D97-AF65-F5344CB8AC3E}">
        <p14:creationId xmlns:p14="http://schemas.microsoft.com/office/powerpoint/2010/main" val="2338433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8A6FF2D-48CE-4A5F-9511-029FAA2A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1247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74BA6FF-92FD-4C9F-BD8B-B42DED1397CF}"/>
              </a:ext>
            </a:extLst>
          </p:cNvPr>
          <p:cNvSpPr txBox="1"/>
          <p:nvPr/>
        </p:nvSpPr>
        <p:spPr>
          <a:xfrm>
            <a:off x="6705600" y="2907312"/>
            <a:ext cx="52738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d’un produit « DIN 931 M8 x 30 cl 8.8 » </a:t>
            </a:r>
          </a:p>
          <a:p>
            <a:r>
              <a:rPr lang="fr-FR" dirty="0"/>
              <a:t>Par la recherche matricielle </a:t>
            </a:r>
          </a:p>
          <a:p>
            <a:endParaRPr lang="fr-FR" sz="1400" dirty="0"/>
          </a:p>
          <a:p>
            <a:r>
              <a:rPr lang="fr-FR" sz="1400" dirty="0"/>
              <a:t>Partie vis décomposée en 5 sous catégories</a:t>
            </a:r>
          </a:p>
          <a:p>
            <a:endParaRPr lang="fr-FR" sz="1400" dirty="0"/>
          </a:p>
          <a:p>
            <a:r>
              <a:rPr lang="fr-FR" sz="1400" dirty="0"/>
              <a:t>Après recherche (et beaucoup de clic !), nous trouvons  des vis tête hexagonale entièrement filetée DIN 933 uniquement en inox A2 ou A4 dans la sous catégorie « Spécial »</a:t>
            </a:r>
          </a:p>
          <a:p>
            <a:endParaRPr lang="fr-FR" sz="1400" dirty="0"/>
          </a:p>
          <a:p>
            <a:r>
              <a:rPr lang="fr-FR" sz="1400" dirty="0"/>
              <a:t> Pas de vis DIN 931</a:t>
            </a:r>
          </a:p>
        </p:txBody>
      </p:sp>
    </p:spTree>
    <p:extLst>
      <p:ext uri="{BB962C8B-B14F-4D97-AF65-F5344CB8AC3E}">
        <p14:creationId xmlns:p14="http://schemas.microsoft.com/office/powerpoint/2010/main" val="278613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F462EE4-45AE-41C1-8E2F-4533B5F44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06" y="109057"/>
            <a:ext cx="9753187" cy="5232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5C8D06-7B2A-4225-99E8-42F942A4D9A0}"/>
              </a:ext>
            </a:extLst>
          </p:cNvPr>
          <p:cNvSpPr txBox="1"/>
          <p:nvPr/>
        </p:nvSpPr>
        <p:spPr>
          <a:xfrm>
            <a:off x="2275264" y="5388600"/>
            <a:ext cx="764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Etude sur la recherche d’un produit « DIN 931 M8 x 30 cl 8.8 » 200 pcs en stock: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F82E18-524D-40BA-9084-6187B8530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53" y="5804925"/>
            <a:ext cx="7399090" cy="87678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11569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82E1CD-43D1-4431-8BAD-D53F70290618}"/>
              </a:ext>
            </a:extLst>
          </p:cNvPr>
          <p:cNvSpPr txBox="1"/>
          <p:nvPr/>
        </p:nvSpPr>
        <p:spPr>
          <a:xfrm>
            <a:off x="8493210" y="1762253"/>
            <a:ext cx="26222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Recherche par mot clé testée avec « Din 933 »</a:t>
            </a:r>
          </a:p>
          <a:p>
            <a:endParaRPr lang="fr-FR" sz="1400" dirty="0"/>
          </a:p>
          <a:p>
            <a:r>
              <a:rPr lang="fr-FR" sz="1400" dirty="0"/>
              <a:t>Liste intuitive qui s’affiche avec résultats </a:t>
            </a:r>
          </a:p>
          <a:p>
            <a:endParaRPr lang="fr-FR" sz="1400" dirty="0"/>
          </a:p>
          <a:p>
            <a:r>
              <a:rPr lang="fr-FR" sz="1400" dirty="0"/>
              <a:t>La recherche par mot clé avec les normes fonctionne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FE8912C-B936-4680-863B-271380CFB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6" t="15105" r="59797" b="7297"/>
          <a:stretch/>
        </p:blipFill>
        <p:spPr>
          <a:xfrm>
            <a:off x="345988" y="401745"/>
            <a:ext cx="7647801" cy="60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16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FD3436D-31F7-47B1-99B0-357C7F1E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1" y="74139"/>
            <a:ext cx="4761164" cy="398299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080A673-493B-478F-8391-27C9AB5E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2" y="3979390"/>
            <a:ext cx="4761164" cy="20934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4745FB-80DD-43D3-9432-E0E86D558A7A}"/>
              </a:ext>
            </a:extLst>
          </p:cNvPr>
          <p:cNvSpPr txBox="1"/>
          <p:nvPr/>
        </p:nvSpPr>
        <p:spPr>
          <a:xfrm>
            <a:off x="6384324" y="922638"/>
            <a:ext cx="47611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page produit</a:t>
            </a:r>
          </a:p>
          <a:p>
            <a:endParaRPr lang="fr-FR" dirty="0"/>
          </a:p>
          <a:p>
            <a:r>
              <a:rPr lang="fr-FR" dirty="0"/>
              <a:t>Pas de prix affiché</a:t>
            </a:r>
          </a:p>
          <a:p>
            <a:r>
              <a:rPr lang="fr-FR" dirty="0"/>
              <a:t>Pas de possibilité d’ajouter les pièces dans un panier (il faut être connecté à son espace client)</a:t>
            </a:r>
          </a:p>
          <a:p>
            <a:endParaRPr lang="fr-FR" dirty="0"/>
          </a:p>
          <a:p>
            <a:r>
              <a:rPr lang="fr-FR" dirty="0"/>
              <a:t>Photo petite et mauvaise qualité</a:t>
            </a:r>
          </a:p>
          <a:p>
            <a:endParaRPr lang="fr-FR" dirty="0"/>
          </a:p>
          <a:p>
            <a:r>
              <a:rPr lang="fr-FR" dirty="0"/>
              <a:t>Tableau dimensions et côtes avec plan qui s’agrandit un peu en cliquant mais reste petit à lire</a:t>
            </a:r>
          </a:p>
        </p:txBody>
      </p:sp>
    </p:spTree>
    <p:extLst>
      <p:ext uri="{BB962C8B-B14F-4D97-AF65-F5344CB8AC3E}">
        <p14:creationId xmlns:p14="http://schemas.microsoft.com/office/powerpoint/2010/main" val="1475927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13EB233-EF40-4C3F-BE7A-98EBB020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44" y="539347"/>
            <a:ext cx="6730312" cy="205105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3ACE024-F67F-4251-A89A-03E9CC47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50" y="3317320"/>
            <a:ext cx="4464650" cy="265252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C95FD47-3C24-481D-BC2D-528832038C3E}"/>
              </a:ext>
            </a:extLst>
          </p:cNvPr>
          <p:cNvSpPr txBox="1"/>
          <p:nvPr/>
        </p:nvSpPr>
        <p:spPr>
          <a:xfrm flipH="1">
            <a:off x="238897" y="22091"/>
            <a:ext cx="1112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CDE5CA-F405-4635-9F72-2D064B783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539347"/>
            <a:ext cx="4794422" cy="812148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FF989FEC-E9FF-4C55-85E6-AC59F1139905}"/>
              </a:ext>
            </a:extLst>
          </p:cNvPr>
          <p:cNvCxnSpPr>
            <a:cxnSpLocks/>
          </p:cNvCxnSpPr>
          <p:nvPr/>
        </p:nvCxnSpPr>
        <p:spPr>
          <a:xfrm>
            <a:off x="4893778" y="730694"/>
            <a:ext cx="0" cy="2284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2EC8B14-1909-4037-A63E-713F7C2CBC65}"/>
              </a:ext>
            </a:extLst>
          </p:cNvPr>
          <p:cNvCxnSpPr>
            <a:cxnSpLocks/>
          </p:cNvCxnSpPr>
          <p:nvPr/>
        </p:nvCxnSpPr>
        <p:spPr>
          <a:xfrm>
            <a:off x="8044750" y="1977081"/>
            <a:ext cx="0" cy="1194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74A65B-B560-4F10-9E16-D1CEAA141E9E}"/>
              </a:ext>
            </a:extLst>
          </p:cNvPr>
          <p:cNvSpPr/>
          <p:nvPr/>
        </p:nvSpPr>
        <p:spPr>
          <a:xfrm>
            <a:off x="4406288" y="481689"/>
            <a:ext cx="771194" cy="249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9D8E74-8284-4D50-8792-4C2B6B84C8CD}"/>
              </a:ext>
            </a:extLst>
          </p:cNvPr>
          <p:cNvSpPr/>
          <p:nvPr/>
        </p:nvSpPr>
        <p:spPr>
          <a:xfrm>
            <a:off x="7400742" y="970693"/>
            <a:ext cx="1051280" cy="100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6790FA8-DC6F-45AC-AE58-5497D38DEE95}"/>
              </a:ext>
            </a:extLst>
          </p:cNvPr>
          <p:cNvSpPr txBox="1"/>
          <p:nvPr/>
        </p:nvSpPr>
        <p:spPr>
          <a:xfrm>
            <a:off x="238897" y="3970638"/>
            <a:ext cx="3501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Depuis la page d’accueil accessibilité à « Mon compte »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F15BD4-DBAA-402A-8D2B-DEE174D71CF7}"/>
              </a:ext>
            </a:extLst>
          </p:cNvPr>
          <p:cNvSpPr/>
          <p:nvPr/>
        </p:nvSpPr>
        <p:spPr>
          <a:xfrm>
            <a:off x="9243859" y="2655842"/>
            <a:ext cx="30479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Pied de page 5 sous familles </a:t>
            </a:r>
          </a:p>
          <a:p>
            <a:r>
              <a:rPr lang="fr-FR" dirty="0"/>
              <a:t>« mes commandes »</a:t>
            </a:r>
          </a:p>
          <a:p>
            <a:r>
              <a:rPr lang="fr-FR" dirty="0"/>
              <a:t>« mes avoirs » </a:t>
            </a:r>
          </a:p>
          <a:p>
            <a:r>
              <a:rPr lang="fr-FR" dirty="0"/>
              <a:t>Etc…</a:t>
            </a:r>
          </a:p>
          <a:p>
            <a:endParaRPr lang="fr-FR" dirty="0"/>
          </a:p>
          <a:p>
            <a:r>
              <a:rPr lang="fr-FR" dirty="0"/>
              <a:t>Détail accessible une fois connecté.</a:t>
            </a:r>
          </a:p>
        </p:txBody>
      </p:sp>
    </p:spTree>
    <p:extLst>
      <p:ext uri="{BB962C8B-B14F-4D97-AF65-F5344CB8AC3E}">
        <p14:creationId xmlns:p14="http://schemas.microsoft.com/office/powerpoint/2010/main" val="436743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A02E073-6486-4715-AE3D-B49B63C2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3" y="244136"/>
            <a:ext cx="3683055" cy="63697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455CD2E-E98B-47B3-8234-5A81BCDAD940}"/>
              </a:ext>
            </a:extLst>
          </p:cNvPr>
          <p:cNvSpPr txBox="1"/>
          <p:nvPr/>
        </p:nvSpPr>
        <p:spPr>
          <a:xfrm>
            <a:off x="4708928" y="3105833"/>
            <a:ext cx="5634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sur google « Béné Inox » nous trouvons le site web en première position.</a:t>
            </a:r>
          </a:p>
        </p:txBody>
      </p:sp>
    </p:spTree>
    <p:extLst>
      <p:ext uri="{BB962C8B-B14F-4D97-AF65-F5344CB8AC3E}">
        <p14:creationId xmlns:p14="http://schemas.microsoft.com/office/powerpoint/2010/main" val="1473074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6E29FBF-EDAA-4088-AEF4-5953B3E2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98" y="255577"/>
            <a:ext cx="10360404" cy="41387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ABBAD9F-3B95-4EE0-B964-08EA202F5E75}"/>
              </a:ext>
            </a:extLst>
          </p:cNvPr>
          <p:cNvSpPr txBox="1"/>
          <p:nvPr/>
        </p:nvSpPr>
        <p:spPr>
          <a:xfrm>
            <a:off x="915798" y="5155464"/>
            <a:ext cx="6941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Recherche produit soit par recherche matricielle ou par mot clé dans la barre de recherche. (Liste de mot restreinte).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ABF51EA-7575-4FED-AF5D-59668EE656F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386794" y="922790"/>
            <a:ext cx="4052531" cy="423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788740A-6875-4E76-B00E-C48F71E63A0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162650" y="922790"/>
            <a:ext cx="1224144" cy="4232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70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FA33313-8492-4B93-B23D-C9347237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6" y="159391"/>
            <a:ext cx="8348563" cy="42517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A548C6F-2A96-4932-8E5F-BA8ACE8D5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882" y="3141984"/>
            <a:ext cx="5794953" cy="33552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0F7C77-B7E8-4F68-8244-7C642034B4B4}"/>
              </a:ext>
            </a:extLst>
          </p:cNvPr>
          <p:cNvSpPr/>
          <p:nvPr/>
        </p:nvSpPr>
        <p:spPr>
          <a:xfrm>
            <a:off x="544806" y="3501449"/>
            <a:ext cx="1753777" cy="416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18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BE7BAF2-AB0A-45A0-8B4F-06B23450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1" y="419448"/>
            <a:ext cx="7746387" cy="61449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90AA58B-18D5-40F8-A2D7-0DA0F3683BDE}"/>
              </a:ext>
            </a:extLst>
          </p:cNvPr>
          <p:cNvSpPr txBox="1"/>
          <p:nvPr/>
        </p:nvSpPr>
        <p:spPr>
          <a:xfrm>
            <a:off x="8434009" y="1443841"/>
            <a:ext cx="33220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Sélection du produit par recherche matricielle. </a:t>
            </a:r>
          </a:p>
          <a:p>
            <a:endParaRPr lang="fr-FR" dirty="0"/>
          </a:p>
          <a:p>
            <a:r>
              <a:rPr lang="fr-FR" dirty="0"/>
              <a:t>La page ci-jointe s’affiche.</a:t>
            </a:r>
          </a:p>
          <a:p>
            <a:endParaRPr lang="fr-FR" dirty="0"/>
          </a:p>
          <a:p>
            <a:r>
              <a:rPr lang="fr-FR" dirty="0"/>
              <a:t>Visibilité du stock par disponibilité (Dispo ou NC).</a:t>
            </a:r>
          </a:p>
          <a:p>
            <a:endParaRPr lang="fr-FR" dirty="0"/>
          </a:p>
          <a:p>
            <a:r>
              <a:rPr lang="fr-FR" dirty="0"/>
              <a:t>Tableau de déclinaison des dimensions dans l’ordre.</a:t>
            </a:r>
          </a:p>
          <a:p>
            <a:endParaRPr lang="fr-FR" dirty="0"/>
          </a:p>
          <a:p>
            <a:r>
              <a:rPr lang="fr-FR" dirty="0"/>
              <a:t>Produits associés même produit dans d’autres nuances avec repères pages catalogues.</a:t>
            </a:r>
          </a:p>
        </p:txBody>
      </p:sp>
    </p:spTree>
    <p:extLst>
      <p:ext uri="{BB962C8B-B14F-4D97-AF65-F5344CB8AC3E}">
        <p14:creationId xmlns:p14="http://schemas.microsoft.com/office/powerpoint/2010/main" val="3910885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D49E7DB-65AF-46D1-942E-482AF872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59" y="334851"/>
            <a:ext cx="10301681" cy="42222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67C1DC0-F195-4B77-9179-85D67F69BBE7}"/>
              </a:ext>
            </a:extLst>
          </p:cNvPr>
          <p:cNvSpPr txBox="1"/>
          <p:nvPr/>
        </p:nvSpPr>
        <p:spPr>
          <a:xfrm>
            <a:off x="945159" y="4807827"/>
            <a:ext cx="7855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Site non-marchand, le panier renvoi à une demande de prix et délai.</a:t>
            </a:r>
          </a:p>
          <a:p>
            <a:endParaRPr lang="fr-FR" dirty="0"/>
          </a:p>
          <a:p>
            <a:r>
              <a:rPr lang="fr-FR" dirty="0"/>
              <a:t>Possibilité de faire un saisie rapide par référence.</a:t>
            </a:r>
          </a:p>
          <a:p>
            <a:endParaRPr lang="fr-FR" dirty="0"/>
          </a:p>
          <a:p>
            <a:r>
              <a:rPr lang="fr-FR" dirty="0"/>
              <a:t>Impossibilité de casser le boitage.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F2C439-5EDE-4654-9201-8B3F0BCD53D9}"/>
              </a:ext>
            </a:extLst>
          </p:cNvPr>
          <p:cNvSpPr/>
          <p:nvPr/>
        </p:nvSpPr>
        <p:spPr>
          <a:xfrm>
            <a:off x="8976220" y="4256458"/>
            <a:ext cx="2181138" cy="214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7AB3673-E3AD-4FAD-B168-28AE46E1619A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7566870" y="4471332"/>
            <a:ext cx="2499919" cy="5201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90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0A508D-0AD5-4ACF-A495-8687E919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842133"/>
            <a:ext cx="9982200" cy="27241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E402A86-C508-4D52-A3E3-6A17DD64FA76}"/>
              </a:ext>
            </a:extLst>
          </p:cNvPr>
          <p:cNvSpPr txBox="1"/>
          <p:nvPr/>
        </p:nvSpPr>
        <p:spPr>
          <a:xfrm>
            <a:off x="1104900" y="3901816"/>
            <a:ext cx="785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L’onglet support, offre la possibilité d’obtenir plus d’information sur les produits.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23795-4188-40C1-A878-B37F05F45FD2}"/>
              </a:ext>
            </a:extLst>
          </p:cNvPr>
          <p:cNvSpPr/>
          <p:nvPr/>
        </p:nvSpPr>
        <p:spPr>
          <a:xfrm>
            <a:off x="3741489" y="1395812"/>
            <a:ext cx="1761689" cy="2033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632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F1D8606-B700-4600-B65F-1BBE861D3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64" y="239697"/>
            <a:ext cx="3068114" cy="5454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77919C5-35B9-40DF-A906-5A93E526C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72" y="239697"/>
            <a:ext cx="3068114" cy="5454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1CFF73-1588-496E-B4A6-78EBDA3D0E1C}"/>
              </a:ext>
            </a:extLst>
          </p:cNvPr>
          <p:cNvSpPr txBox="1"/>
          <p:nvPr/>
        </p:nvSpPr>
        <p:spPr>
          <a:xfrm>
            <a:off x="1166535" y="5794418"/>
            <a:ext cx="3760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sur google « </a:t>
            </a:r>
            <a:r>
              <a:rPr lang="fr-FR" dirty="0" err="1"/>
              <a:t>Bafa</a:t>
            </a:r>
            <a:r>
              <a:rPr lang="fr-FR" dirty="0"/>
              <a:t>» nous ne trouvons pas le site web en première page.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B379EDF-94D3-478B-8245-CDE00190A6C9}"/>
              </a:ext>
            </a:extLst>
          </p:cNvPr>
          <p:cNvSpPr txBox="1"/>
          <p:nvPr/>
        </p:nvSpPr>
        <p:spPr>
          <a:xfrm>
            <a:off x="6745043" y="5971972"/>
            <a:ext cx="376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sur google « </a:t>
            </a:r>
            <a:r>
              <a:rPr lang="fr-FR" dirty="0" err="1"/>
              <a:t>Bafa</a:t>
            </a:r>
            <a:r>
              <a:rPr lang="fr-FR" dirty="0"/>
              <a:t> visserie» 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C34ED13-54D8-4C0F-9CC3-625FF164CFB1}"/>
              </a:ext>
            </a:extLst>
          </p:cNvPr>
          <p:cNvSpPr/>
          <p:nvPr/>
        </p:nvSpPr>
        <p:spPr>
          <a:xfrm>
            <a:off x="5368031" y="6036816"/>
            <a:ext cx="1145219" cy="3044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30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C2D5500-9464-4996-A2C5-00E9CF9B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9" y="274482"/>
            <a:ext cx="5034058" cy="59409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9D35CB-9717-4AD8-A424-88CF2D5BEA0D}"/>
              </a:ext>
            </a:extLst>
          </p:cNvPr>
          <p:cNvSpPr/>
          <p:nvPr/>
        </p:nvSpPr>
        <p:spPr>
          <a:xfrm>
            <a:off x="604007" y="2745298"/>
            <a:ext cx="1132514" cy="1222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6008AA-D440-4225-ADDD-C85CF4F14644}"/>
              </a:ext>
            </a:extLst>
          </p:cNvPr>
          <p:cNvSpPr txBox="1"/>
          <p:nvPr/>
        </p:nvSpPr>
        <p:spPr>
          <a:xfrm>
            <a:off x="505149" y="6260352"/>
            <a:ext cx="1118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2 clics nous trouvons notre famille produit. En revanche, le classement diamètre/longueur non pertinent et photos et désignations répétitives.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C0BF8C-F7AB-4904-8D38-4FFE29A7C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18" y="274482"/>
            <a:ext cx="5241033" cy="594385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768584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277F43-90EC-4A4B-8BFD-134AE6CA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16" y="165530"/>
            <a:ext cx="9911367" cy="58787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1BDF85-EF84-43DE-A9D1-0B2310D555CB}"/>
              </a:ext>
            </a:extLst>
          </p:cNvPr>
          <p:cNvSpPr txBox="1"/>
          <p:nvPr/>
        </p:nvSpPr>
        <p:spPr>
          <a:xfrm>
            <a:off x="1140316" y="6200400"/>
            <a:ext cx="785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Cliquer sur l’icône « caddie » pour avoir accès au site marchand.</a:t>
            </a:r>
          </a:p>
        </p:txBody>
      </p:sp>
    </p:spTree>
    <p:extLst>
      <p:ext uri="{BB962C8B-B14F-4D97-AF65-F5344CB8AC3E}">
        <p14:creationId xmlns:p14="http://schemas.microsoft.com/office/powerpoint/2010/main" val="4190258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DAB6596-CFF1-450A-946C-37D2138B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0" y="276836"/>
            <a:ext cx="11149319" cy="59367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0DEFF92-4180-4C83-B0CA-D059DD5CFD8B}"/>
              </a:ext>
            </a:extLst>
          </p:cNvPr>
          <p:cNvSpPr txBox="1"/>
          <p:nvPr/>
        </p:nvSpPr>
        <p:spPr>
          <a:xfrm>
            <a:off x="521340" y="6396498"/>
            <a:ext cx="785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Redirection vers le site marchand. Similitude avec le site de TDI.</a:t>
            </a:r>
          </a:p>
        </p:txBody>
      </p:sp>
    </p:spTree>
    <p:extLst>
      <p:ext uri="{BB962C8B-B14F-4D97-AF65-F5344CB8AC3E}">
        <p14:creationId xmlns:p14="http://schemas.microsoft.com/office/powerpoint/2010/main" val="3432204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79D221-B7D1-4B3A-B83B-8EB503A5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71" y="234892"/>
            <a:ext cx="10439258" cy="53785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1103396-91A8-41C1-A512-AE9AAE52D7EB}"/>
              </a:ext>
            </a:extLst>
          </p:cNvPr>
          <p:cNvSpPr txBox="1"/>
          <p:nvPr/>
        </p:nvSpPr>
        <p:spPr>
          <a:xfrm>
            <a:off x="876371" y="5901548"/>
            <a:ext cx="10439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Obligation de cliquer pour avoir l’arborescence de la recherche matricielle, pas de vu rapide en passant sur l’onglet.</a:t>
            </a:r>
          </a:p>
        </p:txBody>
      </p:sp>
    </p:spTree>
    <p:extLst>
      <p:ext uri="{BB962C8B-B14F-4D97-AF65-F5344CB8AC3E}">
        <p14:creationId xmlns:p14="http://schemas.microsoft.com/office/powerpoint/2010/main" val="2763853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80D87B2-5A96-48B9-A5B8-2C4C0C1C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04" y="167779"/>
            <a:ext cx="10271592" cy="54427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17DD834-B6A2-48F0-B9AC-A52135676732}"/>
              </a:ext>
            </a:extLst>
          </p:cNvPr>
          <p:cNvSpPr txBox="1"/>
          <p:nvPr/>
        </p:nvSpPr>
        <p:spPr>
          <a:xfrm>
            <a:off x="960204" y="5826047"/>
            <a:ext cx="10271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Possibilité de faire une recherche avancée avec plusieurs critères croisés.</a:t>
            </a:r>
          </a:p>
        </p:txBody>
      </p:sp>
    </p:spTree>
    <p:extLst>
      <p:ext uri="{BB962C8B-B14F-4D97-AF65-F5344CB8AC3E}">
        <p14:creationId xmlns:p14="http://schemas.microsoft.com/office/powerpoint/2010/main" val="965811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0FC5C05-AC88-4347-B2ED-EF08ED7C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" y="183723"/>
            <a:ext cx="10774261" cy="54837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4FBBE4-D613-4A5C-81F2-04DBD96A0BBA}"/>
              </a:ext>
            </a:extLst>
          </p:cNvPr>
          <p:cNvSpPr/>
          <p:nvPr/>
        </p:nvSpPr>
        <p:spPr>
          <a:xfrm>
            <a:off x="4160939" y="506579"/>
            <a:ext cx="2105637" cy="198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161769-5B06-4CD6-8A79-8A8A64870660}"/>
              </a:ext>
            </a:extLst>
          </p:cNvPr>
          <p:cNvSpPr txBox="1"/>
          <p:nvPr/>
        </p:nvSpPr>
        <p:spPr>
          <a:xfrm>
            <a:off x="708869" y="5851214"/>
            <a:ext cx="1043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Affiche en haut de page le nombre de produit dans la famille ainsi la plage des diamètres disponibles.</a:t>
            </a:r>
          </a:p>
        </p:txBody>
      </p:sp>
    </p:spTree>
    <p:extLst>
      <p:ext uri="{BB962C8B-B14F-4D97-AF65-F5344CB8AC3E}">
        <p14:creationId xmlns:p14="http://schemas.microsoft.com/office/powerpoint/2010/main" val="3465806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AE15583-5CF5-4F76-A416-E45C8D7FD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9" y="1512861"/>
            <a:ext cx="11811700" cy="39077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4C951F-219F-4FE7-85DD-1493C0B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501" y="122909"/>
            <a:ext cx="2248161" cy="19698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Flèche : virage 9">
            <a:extLst>
              <a:ext uri="{FF2B5EF4-FFF2-40B4-BE49-F238E27FC236}">
                <a16:creationId xmlns:a16="http://schemas.microsoft.com/office/drawing/2014/main" id="{A63778B4-A10B-43DE-ABE2-016B23F4C265}"/>
              </a:ext>
            </a:extLst>
          </p:cNvPr>
          <p:cNvSpPr/>
          <p:nvPr/>
        </p:nvSpPr>
        <p:spPr>
          <a:xfrm rot="5400000">
            <a:off x="4477059" y="421402"/>
            <a:ext cx="801886" cy="1101822"/>
          </a:xfrm>
          <a:prstGeom prst="bentArrow">
            <a:avLst>
              <a:gd name="adj1" fmla="val 25000"/>
              <a:gd name="adj2" fmla="val 37599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6BED53-6FA0-4992-A9F3-8907E1DEED18}"/>
              </a:ext>
            </a:extLst>
          </p:cNvPr>
          <p:cNvSpPr txBox="1"/>
          <p:nvPr/>
        </p:nvSpPr>
        <p:spPr>
          <a:xfrm>
            <a:off x="167779" y="5560262"/>
            <a:ext cx="104392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Affichage de la quantité disponible lorsque la quantité saisie est supérieur.</a:t>
            </a:r>
          </a:p>
          <a:p>
            <a:endParaRPr lang="fr-FR" sz="1400" dirty="0"/>
          </a:p>
          <a:p>
            <a:r>
              <a:rPr lang="fr-FR" sz="1400" dirty="0"/>
              <a:t>Mini de 18€ pour les particulier.</a:t>
            </a:r>
          </a:p>
          <a:p>
            <a:endParaRPr lang="fr-FR" sz="1400" dirty="0"/>
          </a:p>
          <a:p>
            <a:r>
              <a:rPr lang="fr-FR" sz="1400" dirty="0"/>
              <a:t>FDP offert à partir de 60€ d’achats pour les particuliers</a:t>
            </a:r>
          </a:p>
        </p:txBody>
      </p:sp>
    </p:spTree>
    <p:extLst>
      <p:ext uri="{BB962C8B-B14F-4D97-AF65-F5344CB8AC3E}">
        <p14:creationId xmlns:p14="http://schemas.microsoft.com/office/powerpoint/2010/main" val="1441190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4FC4D2F-7458-48C5-8226-15E53A43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659759"/>
            <a:ext cx="10420350" cy="33909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F32C4D-928E-46F1-96B7-C896483EA304}"/>
              </a:ext>
            </a:extLst>
          </p:cNvPr>
          <p:cNvSpPr txBox="1"/>
          <p:nvPr/>
        </p:nvSpPr>
        <p:spPr>
          <a:xfrm>
            <a:off x="885825" y="4357973"/>
            <a:ext cx="1043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Site marchand que pour particulier, demande de devis pour les professionnels.</a:t>
            </a:r>
          </a:p>
        </p:txBody>
      </p:sp>
    </p:spTree>
    <p:extLst>
      <p:ext uri="{BB962C8B-B14F-4D97-AF65-F5344CB8AC3E}">
        <p14:creationId xmlns:p14="http://schemas.microsoft.com/office/powerpoint/2010/main" val="233190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35E149-95A0-48FD-9864-9013B99E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04" y="411060"/>
            <a:ext cx="3389433" cy="603587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F34D56-6B25-4516-B154-D037A08527D0}"/>
              </a:ext>
            </a:extLst>
          </p:cNvPr>
          <p:cNvSpPr txBox="1"/>
          <p:nvPr/>
        </p:nvSpPr>
        <p:spPr>
          <a:xfrm>
            <a:off x="4748169" y="3105834"/>
            <a:ext cx="5637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Possibilité d’imprimer le devis.</a:t>
            </a:r>
          </a:p>
        </p:txBody>
      </p:sp>
    </p:spTree>
    <p:extLst>
      <p:ext uri="{BB962C8B-B14F-4D97-AF65-F5344CB8AC3E}">
        <p14:creationId xmlns:p14="http://schemas.microsoft.com/office/powerpoint/2010/main" val="3027423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860054-E756-4FDE-8F1F-D23E74490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8" y="288524"/>
            <a:ext cx="3533035" cy="62809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89CCA-DAB1-4D6D-B17F-323AC0EB401C}"/>
              </a:ext>
            </a:extLst>
          </p:cNvPr>
          <p:cNvSpPr txBox="1"/>
          <p:nvPr/>
        </p:nvSpPr>
        <p:spPr>
          <a:xfrm>
            <a:off x="4708928" y="3105833"/>
            <a:ext cx="5634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sur google « </a:t>
            </a:r>
            <a:r>
              <a:rPr lang="fr-FR" dirty="0" err="1"/>
              <a:t>Reca</a:t>
            </a:r>
            <a:r>
              <a:rPr lang="fr-FR" dirty="0"/>
              <a:t> » nous trouvons le site web en première position.</a:t>
            </a:r>
          </a:p>
        </p:txBody>
      </p:sp>
    </p:spTree>
    <p:extLst>
      <p:ext uri="{BB962C8B-B14F-4D97-AF65-F5344CB8AC3E}">
        <p14:creationId xmlns:p14="http://schemas.microsoft.com/office/powerpoint/2010/main" val="2606657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E1BDF85-EF84-43DE-A9D1-0B2310D555CB}"/>
              </a:ext>
            </a:extLst>
          </p:cNvPr>
          <p:cNvSpPr txBox="1"/>
          <p:nvPr/>
        </p:nvSpPr>
        <p:spPr>
          <a:xfrm>
            <a:off x="1756398" y="6301068"/>
            <a:ext cx="785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Cliquer sur l’onglet « E-SHOP » pour avoir accès au site marchand.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F6A64E-1262-46F3-AF44-D8B73B8A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98" y="128416"/>
            <a:ext cx="8679203" cy="60719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820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2214592-7721-426A-90B8-F288AE8E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905" y="188752"/>
            <a:ext cx="5692131" cy="648049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838BD40-8A1E-44A8-916D-5A91E6E25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4" y="188752"/>
            <a:ext cx="5946176" cy="366843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4FD7000-0E7F-4E20-8B4D-CD27A7BDADF8}"/>
              </a:ext>
            </a:extLst>
          </p:cNvPr>
          <p:cNvSpPr txBox="1"/>
          <p:nvPr/>
        </p:nvSpPr>
        <p:spPr>
          <a:xfrm>
            <a:off x="185964" y="3928213"/>
            <a:ext cx="5451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Produit non-disponible sur le site.</a:t>
            </a:r>
          </a:p>
          <a:p>
            <a:endParaRPr lang="fr-FR" dirty="0"/>
          </a:p>
          <a:p>
            <a:r>
              <a:rPr lang="fr-FR" dirty="0"/>
              <a:t>Pourrait nous proposer en produit similaire une équivalence dans une autre norme (exemple ISO 4014).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014BAA-3E9C-4CF2-948D-69BAF237C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64" y="5199566"/>
            <a:ext cx="5946176" cy="114989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976CF99-070D-4591-9CEA-6358D95A62DB}"/>
              </a:ext>
            </a:extLst>
          </p:cNvPr>
          <p:cNvSpPr txBox="1"/>
          <p:nvPr/>
        </p:nvSpPr>
        <p:spPr>
          <a:xfrm>
            <a:off x="185964" y="6420486"/>
            <a:ext cx="545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propose en produit similaire du M10.</a:t>
            </a:r>
          </a:p>
        </p:txBody>
      </p:sp>
    </p:spTree>
    <p:extLst>
      <p:ext uri="{BB962C8B-B14F-4D97-AF65-F5344CB8AC3E}">
        <p14:creationId xmlns:p14="http://schemas.microsoft.com/office/powerpoint/2010/main" val="2520146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0DEFF92-4180-4C83-B0CA-D059DD5CFD8B}"/>
              </a:ext>
            </a:extLst>
          </p:cNvPr>
          <p:cNvSpPr txBox="1"/>
          <p:nvPr/>
        </p:nvSpPr>
        <p:spPr>
          <a:xfrm>
            <a:off x="1336414" y="6259350"/>
            <a:ext cx="785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Redirection vers le site marchand. Similitude avec le site de TDI.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9166BF-1BD0-4F87-B7B6-3428DE5C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14" y="229318"/>
            <a:ext cx="9519171" cy="58652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8976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9BC09F4-E38A-44C8-9CB1-A5A9B732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06" y="132026"/>
            <a:ext cx="9915787" cy="53138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014E9B-2BAA-401F-83FB-96517EC8C790}"/>
              </a:ext>
            </a:extLst>
          </p:cNvPr>
          <p:cNvSpPr txBox="1"/>
          <p:nvPr/>
        </p:nvSpPr>
        <p:spPr>
          <a:xfrm>
            <a:off x="1138106" y="5680282"/>
            <a:ext cx="785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Possibilité de faire un saisie rapide du panier par référence.</a:t>
            </a:r>
          </a:p>
        </p:txBody>
      </p:sp>
    </p:spTree>
    <p:extLst>
      <p:ext uri="{BB962C8B-B14F-4D97-AF65-F5344CB8AC3E}">
        <p14:creationId xmlns:p14="http://schemas.microsoft.com/office/powerpoint/2010/main" val="3742280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6914F33-8309-4D71-955E-D3931DD3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89" y="341288"/>
            <a:ext cx="10208222" cy="55477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470CD83-2F89-4D63-98DD-08441A2A0501}"/>
              </a:ext>
            </a:extLst>
          </p:cNvPr>
          <p:cNvSpPr txBox="1"/>
          <p:nvPr/>
        </p:nvSpPr>
        <p:spPr>
          <a:xfrm>
            <a:off x="991889" y="6008080"/>
            <a:ext cx="10439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Obligation de cliquer pour avoir l’arborescence de la recherche matricielle, pas de vu rapide en passant sur l’onglet.</a:t>
            </a:r>
          </a:p>
        </p:txBody>
      </p:sp>
    </p:spTree>
    <p:extLst>
      <p:ext uri="{BB962C8B-B14F-4D97-AF65-F5344CB8AC3E}">
        <p14:creationId xmlns:p14="http://schemas.microsoft.com/office/powerpoint/2010/main" val="1760264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8B1F58A-9518-4512-B022-FD5CD2E3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89" y="171045"/>
            <a:ext cx="4043246" cy="65159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47F3D2-25FF-4D16-A8CF-39B8FA5C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592125"/>
            <a:ext cx="4762500" cy="14668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5740BD-CCBE-49B5-9E49-6CBFA1E5FFFD}"/>
              </a:ext>
            </a:extLst>
          </p:cNvPr>
          <p:cNvSpPr txBox="1"/>
          <p:nvPr/>
        </p:nvSpPr>
        <p:spPr>
          <a:xfrm>
            <a:off x="6096000" y="171045"/>
            <a:ext cx="47624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Sélection du produit par recherche matricielle. </a:t>
            </a:r>
          </a:p>
          <a:p>
            <a:endParaRPr lang="fr-FR" dirty="0"/>
          </a:p>
          <a:p>
            <a:r>
              <a:rPr lang="fr-FR" dirty="0"/>
              <a:t>La page ci-jointe s’affiche.</a:t>
            </a:r>
          </a:p>
          <a:p>
            <a:endParaRPr lang="fr-FR" dirty="0"/>
          </a:p>
          <a:p>
            <a:r>
              <a:rPr lang="fr-FR" dirty="0"/>
              <a:t>Quantité boitage.</a:t>
            </a:r>
          </a:p>
          <a:p>
            <a:endParaRPr lang="fr-FR" dirty="0"/>
          </a:p>
          <a:p>
            <a:r>
              <a:rPr lang="fr-FR" dirty="0"/>
              <a:t>Quantité stock non affiché.</a:t>
            </a:r>
          </a:p>
          <a:p>
            <a:endParaRPr lang="fr-FR" dirty="0"/>
          </a:p>
          <a:p>
            <a:r>
              <a:rPr lang="fr-FR" dirty="0"/>
              <a:t>Tableau de déclinaison des dimensions dans l’ordre.</a:t>
            </a:r>
          </a:p>
          <a:p>
            <a:endParaRPr lang="fr-FR" dirty="0"/>
          </a:p>
          <a:p>
            <a:r>
              <a:rPr lang="fr-FR" dirty="0"/>
              <a:t>Produits associés même produit dans d’autres nuances avec repères pages catalogues.</a:t>
            </a:r>
          </a:p>
        </p:txBody>
      </p:sp>
    </p:spTree>
    <p:extLst>
      <p:ext uri="{BB962C8B-B14F-4D97-AF65-F5344CB8AC3E}">
        <p14:creationId xmlns:p14="http://schemas.microsoft.com/office/powerpoint/2010/main" val="3075422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DDEC8D9-B815-4777-A0FF-F5D030278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54" y="266330"/>
            <a:ext cx="3558004" cy="63253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44EDF9D-068F-4D7A-AF56-B817393A1EAC}"/>
              </a:ext>
            </a:extLst>
          </p:cNvPr>
          <p:cNvSpPr txBox="1"/>
          <p:nvPr/>
        </p:nvSpPr>
        <p:spPr>
          <a:xfrm>
            <a:off x="4708928" y="3105833"/>
            <a:ext cx="5634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sur google « </a:t>
            </a:r>
            <a:r>
              <a:rPr lang="fr-FR" dirty="0" err="1"/>
              <a:t>Fabory</a:t>
            </a:r>
            <a:r>
              <a:rPr lang="fr-FR" dirty="0"/>
              <a:t> » nous trouvons le site web en première position.</a:t>
            </a:r>
          </a:p>
        </p:txBody>
      </p:sp>
    </p:spTree>
    <p:extLst>
      <p:ext uri="{BB962C8B-B14F-4D97-AF65-F5344CB8AC3E}">
        <p14:creationId xmlns:p14="http://schemas.microsoft.com/office/powerpoint/2010/main" val="2462599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89C517C-DC76-4B95-B15D-1498105F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83" y="266221"/>
            <a:ext cx="10999433" cy="50435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9013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8F40CFF-2C07-4FE5-BE00-18189385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72" y="205682"/>
            <a:ext cx="7345989" cy="64466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FBD372-B99B-42DA-8858-F4F9E1517CC5}"/>
              </a:ext>
            </a:extLst>
          </p:cNvPr>
          <p:cNvSpPr txBox="1"/>
          <p:nvPr/>
        </p:nvSpPr>
        <p:spPr>
          <a:xfrm>
            <a:off x="7963857" y="3244333"/>
            <a:ext cx="354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système de recherche.</a:t>
            </a:r>
          </a:p>
        </p:txBody>
      </p:sp>
    </p:spTree>
    <p:extLst>
      <p:ext uri="{BB962C8B-B14F-4D97-AF65-F5344CB8AC3E}">
        <p14:creationId xmlns:p14="http://schemas.microsoft.com/office/powerpoint/2010/main" val="2494689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5071D99-015F-4D6F-9269-292D8CAE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86" y="128587"/>
            <a:ext cx="1514475" cy="6600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285A475-F4EB-4AEF-9174-919A4B11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2" y="2214561"/>
            <a:ext cx="6429375" cy="2428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9238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5593FA6-2D64-4907-A19C-2BD471D0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59" y="338137"/>
            <a:ext cx="6238875" cy="6181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EC2FC8-B55C-4DCA-9592-86D93E2B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06" y="1543821"/>
            <a:ext cx="7366537" cy="37703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7963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AF8BD44-300E-49D3-B6AA-7574970F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5" y="475727"/>
            <a:ext cx="8578737" cy="590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7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97E8740-E0B6-4A18-8784-EBFA87436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0" y="481667"/>
            <a:ext cx="2463659" cy="42608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896AD5-5629-4656-A362-DAE03F2D3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60" y="481665"/>
            <a:ext cx="2463659" cy="42608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867FF0F-B05D-4B5A-94C3-19AB11282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14" y="481666"/>
            <a:ext cx="2463659" cy="42608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8C9C83-A8BA-46FF-8322-DB0E57035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43" y="481666"/>
            <a:ext cx="2463659" cy="42608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DCBA349-A7A1-43B0-AB45-0FB709ED22B9}"/>
              </a:ext>
            </a:extLst>
          </p:cNvPr>
          <p:cNvSpPr txBox="1"/>
          <p:nvPr/>
        </p:nvSpPr>
        <p:spPr>
          <a:xfrm>
            <a:off x="338264" y="5176006"/>
            <a:ext cx="10332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sur google « </a:t>
            </a:r>
            <a:r>
              <a:rPr lang="fr-FR" dirty="0" err="1"/>
              <a:t>spb</a:t>
            </a:r>
            <a:r>
              <a:rPr lang="fr-FR" dirty="0"/>
              <a:t> » nous ne trouvons pas le site sur la première page.</a:t>
            </a:r>
          </a:p>
          <a:p>
            <a:endParaRPr lang="fr-FR" dirty="0"/>
          </a:p>
          <a:p>
            <a:r>
              <a:rPr lang="fr-FR" dirty="0"/>
              <a:t>Recherche sur google « </a:t>
            </a:r>
            <a:r>
              <a:rPr lang="fr-FR" dirty="0" err="1"/>
              <a:t>spb</a:t>
            </a:r>
            <a:r>
              <a:rPr lang="fr-FR" dirty="0"/>
              <a:t> </a:t>
            </a:r>
            <a:r>
              <a:rPr lang="fr-FR" dirty="0" err="1"/>
              <a:t>avignon</a:t>
            </a:r>
            <a:r>
              <a:rPr lang="fr-FR" dirty="0"/>
              <a:t> », « </a:t>
            </a:r>
            <a:r>
              <a:rPr lang="fr-FR" dirty="0" err="1"/>
              <a:t>spb</a:t>
            </a:r>
            <a:r>
              <a:rPr lang="fr-FR" dirty="0"/>
              <a:t> visserie », « </a:t>
            </a:r>
            <a:r>
              <a:rPr lang="fr-FR" dirty="0" err="1"/>
              <a:t>spb</a:t>
            </a:r>
            <a:r>
              <a:rPr lang="fr-FR" dirty="0"/>
              <a:t> </a:t>
            </a:r>
            <a:r>
              <a:rPr lang="fr-FR" dirty="0" err="1"/>
              <a:t>france</a:t>
            </a:r>
            <a:r>
              <a:rPr lang="fr-FR" dirty="0"/>
              <a:t> » :  nous trouvons le site en 1</a:t>
            </a:r>
            <a:r>
              <a:rPr lang="fr-FR" baseline="30000" dirty="0"/>
              <a:t>ère</a:t>
            </a:r>
            <a:r>
              <a:rPr lang="fr-FR" dirty="0"/>
              <a:t> position.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540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C41BD18-324F-4C08-B9AD-4E3304A8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18" y="225773"/>
            <a:ext cx="4720075" cy="64064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485625-C6B2-4A6D-A241-8DFF00DD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64" y="225773"/>
            <a:ext cx="4168149" cy="64064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EC60B4-F9A3-4C5E-8216-9DAA0240A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951" y="225772"/>
            <a:ext cx="3716984" cy="64064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464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5E6643E-4D44-43E2-9FFC-5D100C98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81" y="196420"/>
            <a:ext cx="8633983" cy="64651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E88D0A-2F4F-4668-BF98-0CBF1EE1E409}"/>
              </a:ext>
            </a:extLst>
          </p:cNvPr>
          <p:cNvSpPr/>
          <p:nvPr/>
        </p:nvSpPr>
        <p:spPr>
          <a:xfrm>
            <a:off x="7013197" y="671119"/>
            <a:ext cx="1761688" cy="805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0C0ADE-073D-47FC-9D95-A9887CF7EFB8}"/>
              </a:ext>
            </a:extLst>
          </p:cNvPr>
          <p:cNvSpPr txBox="1"/>
          <p:nvPr/>
        </p:nvSpPr>
        <p:spPr>
          <a:xfrm>
            <a:off x="9144000" y="1476462"/>
            <a:ext cx="29697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3 modes de recherche :</a:t>
            </a:r>
          </a:p>
          <a:p>
            <a:endParaRPr lang="fr-FR" dirty="0"/>
          </a:p>
          <a:p>
            <a:r>
              <a:rPr lang="fr-FR" dirty="0"/>
              <a:t>Image (Non-disponible)</a:t>
            </a:r>
          </a:p>
          <a:p>
            <a:endParaRPr lang="fr-FR" dirty="0"/>
          </a:p>
          <a:p>
            <a:r>
              <a:rPr lang="fr-FR" dirty="0"/>
              <a:t>Critère = recherche matricielle (Idem matrice dans gestion commerciale)</a:t>
            </a:r>
          </a:p>
          <a:p>
            <a:endParaRPr lang="fr-FR" dirty="0"/>
          </a:p>
          <a:p>
            <a:r>
              <a:rPr lang="fr-FR" dirty="0"/>
              <a:t>Norme : liste des normes qui renvoi sur une recherche matricielle</a:t>
            </a:r>
          </a:p>
        </p:txBody>
      </p:sp>
    </p:spTree>
    <p:extLst>
      <p:ext uri="{BB962C8B-B14F-4D97-AF65-F5344CB8AC3E}">
        <p14:creationId xmlns:p14="http://schemas.microsoft.com/office/powerpoint/2010/main" val="88940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38EEDD7-18A5-40ED-BE07-E3C1DB4F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01" y="254161"/>
            <a:ext cx="8760331" cy="63496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25E745-49C6-496E-A490-283310E50257}"/>
              </a:ext>
            </a:extLst>
          </p:cNvPr>
          <p:cNvSpPr/>
          <p:nvPr/>
        </p:nvSpPr>
        <p:spPr>
          <a:xfrm>
            <a:off x="3288485" y="2743201"/>
            <a:ext cx="427838" cy="251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AE32D3E-79D8-4F9D-9F83-2CBE67BC27AA}"/>
              </a:ext>
            </a:extLst>
          </p:cNvPr>
          <p:cNvCxnSpPr>
            <a:endCxn id="6" idx="0"/>
          </p:cNvCxnSpPr>
          <p:nvPr/>
        </p:nvCxnSpPr>
        <p:spPr>
          <a:xfrm flipH="1">
            <a:off x="3502404" y="1895912"/>
            <a:ext cx="1002484" cy="8472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9F5EC54-F85B-42E9-8EA9-194C4C61D7F2}"/>
              </a:ext>
            </a:extLst>
          </p:cNvPr>
          <p:cNvSpPr txBox="1"/>
          <p:nvPr/>
        </p:nvSpPr>
        <p:spPr>
          <a:xfrm>
            <a:off x="9079113" y="1920894"/>
            <a:ext cx="296970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Recherche d’un produit « DIN 931 M8 x 30 cl 8.8 » </a:t>
            </a:r>
          </a:p>
          <a:p>
            <a:endParaRPr lang="fr-FR" dirty="0"/>
          </a:p>
          <a:p>
            <a:r>
              <a:rPr lang="fr-FR" dirty="0"/>
              <a:t>Article non trouvé par recherche « Critère » </a:t>
            </a:r>
          </a:p>
          <a:p>
            <a:r>
              <a:rPr lang="fr-FR" sz="1400" dirty="0"/>
              <a:t>(= recherche matricielle (Idem matrice dans gestion commerciale))</a:t>
            </a:r>
          </a:p>
          <a:p>
            <a:endParaRPr lang="fr-FR" dirty="0"/>
          </a:p>
          <a:p>
            <a:r>
              <a:rPr lang="fr-FR" dirty="0"/>
              <a:t>Recherche par Norme, nous renvoi sur une recherche matricielle</a:t>
            </a:r>
          </a:p>
        </p:txBody>
      </p:sp>
    </p:spTree>
    <p:extLst>
      <p:ext uri="{BB962C8B-B14F-4D97-AF65-F5344CB8AC3E}">
        <p14:creationId xmlns:p14="http://schemas.microsoft.com/office/powerpoint/2010/main" val="20431333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58BD126D31342B858EC2A40705703" ma:contentTypeVersion="4" ma:contentTypeDescription="Crée un document." ma:contentTypeScope="" ma:versionID="a557dd33b418fefd21ee8b87e8411f82">
  <xsd:schema xmlns:xsd="http://www.w3.org/2001/XMLSchema" xmlns:xs="http://www.w3.org/2001/XMLSchema" xmlns:p="http://schemas.microsoft.com/office/2006/metadata/properties" xmlns:ns2="71d1af62-0be8-445a-8ffb-550f951778c1" xmlns:ns3="9400f1e8-ff64-4467-b735-b01027cd45b1" targetNamespace="http://schemas.microsoft.com/office/2006/metadata/properties" ma:root="true" ma:fieldsID="21192f09751a05cd73bd9b3f50420658" ns2:_="" ns3:_="">
    <xsd:import namespace="71d1af62-0be8-445a-8ffb-550f951778c1"/>
    <xsd:import namespace="9400f1e8-ff64-4467-b735-b01027cd45b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1af62-0be8-445a-8ffb-550f951778c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0f1e8-ff64-4467-b735-b01027cd45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5EC67D-0339-4D26-AE4D-5915CCF1D9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AAE0D5-61F2-4718-9F2A-5FFFE0DC71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5338140-2226-4864-82D9-5BC37C6436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d1af62-0be8-445a-8ffb-550f951778c1"/>
    <ds:schemaRef ds:uri="9400f1e8-ff64-4467-b735-b01027cd45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1577</Words>
  <Application>Microsoft Office PowerPoint</Application>
  <PresentationFormat>Grand écran</PresentationFormat>
  <Paragraphs>213</Paragraphs>
  <Slides>70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70</vt:i4>
      </vt:variant>
    </vt:vector>
  </HeadingPairs>
  <TitlesOfParts>
    <vt:vector size="71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Isis FREVILLE</dc:creator>
  <cp:lastModifiedBy>Isis FREVILLE</cp:lastModifiedBy>
  <cp:revision>43</cp:revision>
  <dcterms:created xsi:type="dcterms:W3CDTF">2021-03-11T07:43:54Z</dcterms:created>
  <dcterms:modified xsi:type="dcterms:W3CDTF">2023-05-15T15:56:06Z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0x01010046858BD126D31342B858EC2A40705703</vt:lpwstr>
  </property>
</Properties>
</file>